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203" r:id="rId2"/>
    <p:sldId id="257" r:id="rId3"/>
    <p:sldId id="2387" r:id="rId4"/>
    <p:sldId id="275" r:id="rId5"/>
    <p:sldId id="279" r:id="rId6"/>
    <p:sldId id="2204" r:id="rId7"/>
    <p:sldId id="2208" r:id="rId8"/>
    <p:sldId id="280" r:id="rId9"/>
    <p:sldId id="281" r:id="rId10"/>
    <p:sldId id="263" r:id="rId11"/>
    <p:sldId id="2210" r:id="rId12"/>
    <p:sldId id="2211" r:id="rId13"/>
    <p:sldId id="284" r:id="rId14"/>
    <p:sldId id="2385" r:id="rId15"/>
    <p:sldId id="282" r:id="rId16"/>
    <p:sldId id="276" r:id="rId17"/>
    <p:sldId id="289" r:id="rId18"/>
    <p:sldId id="2386" r:id="rId19"/>
    <p:sldId id="288" r:id="rId20"/>
    <p:sldId id="293" r:id="rId21"/>
    <p:sldId id="2202" r:id="rId22"/>
    <p:sldId id="291" r:id="rId23"/>
    <p:sldId id="294" r:id="rId24"/>
    <p:sldId id="270" r:id="rId25"/>
    <p:sldId id="277" r:id="rId26"/>
    <p:sldId id="2389" r:id="rId27"/>
    <p:sldId id="2388" r:id="rId28"/>
    <p:sldId id="285" r:id="rId29"/>
    <p:sldId id="22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nan Malenovitch" userId="aef5025f-33e2-46f7-8c92-c29c701f0f82" providerId="ADAL" clId="{57AD73FF-2F76-4CC7-A08E-A29723EB6A23}"/>
    <pc:docChg chg="modSld">
      <pc:chgData name="Brennan Malenovitch" userId="aef5025f-33e2-46f7-8c92-c29c701f0f82" providerId="ADAL" clId="{57AD73FF-2F76-4CC7-A08E-A29723EB6A23}" dt="2024-06-17T17:53:40.398" v="3" actId="20577"/>
      <pc:docMkLst>
        <pc:docMk/>
      </pc:docMkLst>
      <pc:sldChg chg="modSp mod">
        <pc:chgData name="Brennan Malenovitch" userId="aef5025f-33e2-46f7-8c92-c29c701f0f82" providerId="ADAL" clId="{57AD73FF-2F76-4CC7-A08E-A29723EB6A23}" dt="2024-06-17T17:53:40.398" v="3" actId="20577"/>
        <pc:sldMkLst>
          <pc:docMk/>
          <pc:sldMk cId="1749616628" sldId="2389"/>
        </pc:sldMkLst>
        <pc:spChg chg="mod">
          <ac:chgData name="Brennan Malenovitch" userId="aef5025f-33e2-46f7-8c92-c29c701f0f82" providerId="ADAL" clId="{57AD73FF-2F76-4CC7-A08E-A29723EB6A23}" dt="2024-06-17T17:53:40.398" v="3" actId="20577"/>
          <ac:spMkLst>
            <pc:docMk/>
            <pc:sldMk cId="1749616628" sldId="2389"/>
            <ac:spMk id="4" creationId="{A7E1A07F-F9A2-81DE-A276-DB1473327A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27EC0-60E3-4E39-A8AA-6AB229616CF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1A387-85D5-46B7-BC70-CCEE8AB83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5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428795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314867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343406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point values BIGGER; Parent Pay Now</a:t>
            </a:r>
          </a:p>
        </p:txBody>
      </p:sp>
    </p:spTree>
    <p:extLst>
      <p:ext uri="{BB962C8B-B14F-4D97-AF65-F5344CB8AC3E}">
        <p14:creationId xmlns:p14="http://schemas.microsoft.com/office/powerpoint/2010/main" val="247825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Scout and their Parents</a:t>
            </a:r>
          </a:p>
        </p:txBody>
      </p:sp>
    </p:spTree>
    <p:extLst>
      <p:ext uri="{BB962C8B-B14F-4D97-AF65-F5344CB8AC3E}">
        <p14:creationId xmlns:p14="http://schemas.microsoft.com/office/powerpoint/2010/main" val="200099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549636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37923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2AC7-21CA-F8E3-BFCA-3B8DBA604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C0073-0FA0-4213-C41D-A4FFBAE62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0A96B-D9A2-AF15-2C81-1EC85E6E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BAC1B-960E-9847-CE6D-4A7E2BDC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8D5F9-67A6-9ADD-F411-4EA71D80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8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91FF-7937-A73D-DCA2-9CE01119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81DD04-8679-90C7-A0B8-D60AB1036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0D403-B497-C6AD-FDF7-62D116240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FF96-3334-CF2E-7C13-0C0F521B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F38D8-32C2-8418-021C-8B908AA9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8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48FC6-176B-A965-E105-BB26EFE81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A9590-96D9-B3D8-A472-019B8488D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92551-8D01-FB75-2D7C-5F9A8902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F095E-BEF9-2FAD-3FB8-E9FBF6E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F998B-E020-B950-6321-3B825C7A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28A52817-9434-4248-A9F0-5409D58D80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67754" y="234695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48CC145B-9158-4C89-BDE8-D80C6BEAD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76437" y="234695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18240BEE-6B48-4E46-8571-243D0874F8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90198" y="234695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891A3D34-F938-43C2-B3E0-F6637FB470E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67754" y="364374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8AA6258D-C0D6-4D37-B7E6-AF882A75F99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6437" y="364374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42" name="Picture Placeholder 10">
            <a:extLst>
              <a:ext uri="{FF2B5EF4-FFF2-40B4-BE49-F238E27FC236}">
                <a16:creationId xmlns:a16="http://schemas.microsoft.com/office/drawing/2014/main" id="{C05DB888-4CC2-422E-A90D-0F5961F524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90198" y="364374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91B0F4F4-8EDC-454F-99C3-EFA4EFF066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7754" y="4995008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 rtl="0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44" name="Picture Placeholder 10">
            <a:extLst>
              <a:ext uri="{FF2B5EF4-FFF2-40B4-BE49-F238E27FC236}">
                <a16:creationId xmlns:a16="http://schemas.microsoft.com/office/drawing/2014/main" id="{5F25E1E5-622D-44E9-9FD1-48BBA5FC389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76437" y="4995008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 rtl="0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FF0CB30F-6742-4E8E-9918-FF5A545074A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90198" y="4995008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 rtl="0">
              <a:buNone/>
              <a:defRPr sz="600"/>
            </a:lvl1pPr>
          </a:lstStyle>
          <a:p>
            <a:r>
              <a:rPr lang="fr-FR"/>
              <a:t>Picture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361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95582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5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972F-7A3F-22FF-E471-A92C9EAB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5282-F966-BABF-98F2-5FB3B13B6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56ED8-83AE-4E4B-4466-10B41AA2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38AD0-90DF-A583-942C-07B698A1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D90EE-2BB9-42E5-43AA-824DFE64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D814-48DC-8890-18B5-1D8E7271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D6B5-CD12-B0CB-08A3-7CDC666FA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1E1BF-07BE-10CD-4F64-F3E599C0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B67D2-44A1-9AC2-259C-08F2A3CE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F6D71-BE31-D98C-6C3F-112BF8F8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6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EA18-6BE0-32B4-D5E0-6077E263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B1F5F-0E59-E11B-32A3-E0307368C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12B37-A856-77C9-4429-2A5EEEF1B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C7770-5E3E-415F-8259-84CE1FC4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5EFF9-6910-20EC-69F3-EABCAB41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C9F7A-903A-EB63-996A-09E40F63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66FB-A98C-FBFB-20C2-F8D81349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7AAF4-65DA-761A-1DF3-E6630EB58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903D0-B96E-BDA1-1C13-C8543EB7C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121ED-183B-0E25-BAEB-B9F388C2A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FE0DA-82C4-3FC8-F2E2-A51E9AC5E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5C218-BD38-75DA-CD08-7609B0EFF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51281-5C74-90F3-53B9-1939FBAD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D5001E-CC14-F593-1DC3-3446399D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0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31E9-A391-2EB2-B345-F39ACC65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8C537D-B69E-EDD5-517A-E5CB7171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8B124-C3B6-F300-AF91-68DD8C36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8AAA7-3581-82FD-5739-68D79FD1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9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D6956-76EE-D4B5-7D3D-6F2AF62D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F9B05-72E2-56D5-BE5D-02839A70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5202-95BE-DCC5-254B-7C8F328B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688F-AA36-801B-3CE2-550E4C653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92274-4803-055D-0FB1-5A8D9785C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06230-5A34-0FFA-6B2D-FA86184D0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94741-7997-5973-49C7-DB137867E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3025D-5DAE-0931-D4C7-0FA9A5B5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E269-519C-7886-F3F0-AE82E3D7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4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FFC8-3357-6AA0-CE27-2AF15B6E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85817-FAFA-F182-E572-CE4AA6978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7B5A6-84D8-B45C-6484-120F424BE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60E9D-B47C-8115-79DB-F35067A72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56DF4-CC02-20BC-759C-F29E87EB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3804C-DC7E-CA9C-42CE-D3B1B8E4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9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61A07-7896-667C-8D6F-C021B96A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E44AB-49CD-E997-483C-C1F343DE5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D4F59-9F63-C503-038B-3EAA3611E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10902-5993-45EA-8B30-F91A8AAB8DF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C799E-1440-2F74-D0F6-0C9EBB11E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1EA84-56AD-7F2A-376A-1EA08D987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EBF12D-C643-4DB4-B263-45D361E5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tif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5.tif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tro Header"/>
          <p:cNvSpPr txBox="1"/>
          <p:nvPr/>
        </p:nvSpPr>
        <p:spPr>
          <a:xfrm>
            <a:off x="3408642" y="2504318"/>
            <a:ext cx="6936812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4400" b="1" dirty="0">
                <a:latin typeface="Aptos Black" panose="020B0004020202020204" pitchFamily="34" charset="0"/>
              </a:rPr>
              <a:t>Minsi Trails Council</a:t>
            </a:r>
          </a:p>
        </p:txBody>
      </p:sp>
      <p:sp>
        <p:nvSpPr>
          <p:cNvPr id="153" name="Subheader"/>
          <p:cNvSpPr txBox="1"/>
          <p:nvPr/>
        </p:nvSpPr>
        <p:spPr>
          <a:xfrm>
            <a:off x="4217123" y="5456591"/>
            <a:ext cx="375775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lvl1pPr>
          </a:lstStyle>
          <a:p>
            <a:r>
              <a:rPr lang="en-US" sz="2400">
                <a:latin typeface="Aptos Black" panose="020B0004020202020204" pitchFamily="34" charset="0"/>
              </a:rPr>
              <a:t>2024 Unit Leader Training</a:t>
            </a:r>
            <a:endParaRPr sz="2400">
              <a:latin typeface="Aptos Black" panose="020B0004020202020204" pitchFamily="34" charset="0"/>
            </a:endParaRP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30" y="3771599"/>
            <a:ext cx="5987139" cy="142042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Header…">
            <a:extLst>
              <a:ext uri="{FF2B5EF4-FFF2-40B4-BE49-F238E27FC236}">
                <a16:creationId xmlns:a16="http://schemas.microsoft.com/office/drawing/2014/main" id="{B60C3409-EA5D-9580-87E4-A9AFD2A742DA}"/>
              </a:ext>
            </a:extLst>
          </p:cNvPr>
          <p:cNvSpPr txBox="1"/>
          <p:nvPr/>
        </p:nvSpPr>
        <p:spPr>
          <a:xfrm>
            <a:off x="9392302" y="2985660"/>
            <a:ext cx="2971800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solidFill>
                  <a:srgbClr val="FF0000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rPr>
              <a:t>REGISTER NOW</a:t>
            </a: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E96D75E-1085-5491-2546-92E7F55F0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431" y="3569679"/>
            <a:ext cx="2648704" cy="26487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48C8B8-1144-3402-9D98-F7EAC80B8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" t="23265" r="2327" b="928"/>
          <a:stretch/>
        </p:blipFill>
        <p:spPr>
          <a:xfrm>
            <a:off x="2927878" y="1116171"/>
            <a:ext cx="4733647" cy="3656674"/>
          </a:xfrm>
          <a:prstGeom prst="rect">
            <a:avLst/>
          </a:prstGeom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0"/>
            <a:ext cx="23495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13" y="5883347"/>
            <a:ext cx="1556987" cy="369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6DCD0-6ABE-FAB8-AF57-9D3858406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5340" y="188925"/>
            <a:ext cx="2809485" cy="6480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5F8A5-30E3-16A6-1CB3-2C86E5C83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71" y="3457138"/>
            <a:ext cx="1406780" cy="1212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477D4B-3755-9E01-94D8-31887C6E1970}"/>
              </a:ext>
            </a:extLst>
          </p:cNvPr>
          <p:cNvSpPr txBox="1"/>
          <p:nvPr/>
        </p:nvSpPr>
        <p:spPr>
          <a:xfrm>
            <a:off x="2647649" y="321493"/>
            <a:ext cx="5904973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Scouts accumulate points towards Amazon eGift Cards when recording sales in the Trail’s End App.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CDF42D-E233-7FF4-04C8-F16CF131D792}"/>
              </a:ext>
            </a:extLst>
          </p:cNvPr>
          <p:cNvSpPr txBox="1"/>
          <p:nvPr/>
        </p:nvSpPr>
        <p:spPr>
          <a:xfrm>
            <a:off x="79798" y="6237172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2C3D8-BABC-72EC-22F6-2A01D5D60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321" y="1416506"/>
            <a:ext cx="405019" cy="330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470E14-ACF3-3553-1010-00B18F2EDA36}"/>
              </a:ext>
            </a:extLst>
          </p:cNvPr>
          <p:cNvSpPr txBox="1"/>
          <p:nvPr/>
        </p:nvSpPr>
        <p:spPr>
          <a:xfrm>
            <a:off x="2443016" y="4917132"/>
            <a:ext cx="6442568" cy="1723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>
              <a:spcAft>
                <a:spcPts val="6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2200" b="1" kern="0" dirty="0">
                <a:solidFill>
                  <a:srgbClr val="D02D2B"/>
                </a:solidFill>
                <a:latin typeface="General Sans Semibold"/>
                <a:sym typeface="General Sans Semibold"/>
              </a:rPr>
              <a:t>Bonuses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50" b="1" dirty="0"/>
              <a:t>Sell $500/hour per Scout</a:t>
            </a:r>
            <a:r>
              <a:rPr lang="en-US" sz="1850" dirty="0"/>
              <a:t> for any 2 hour storefront shift or longer (July 1 – Dec 15) and earn 0.5 bonus points per $1 sold. To qualify, Unit must select – One Scout per shift split method.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1850" b="1" dirty="0"/>
              <a:t>Sell $250+ online </a:t>
            </a:r>
            <a:r>
              <a:rPr lang="en-US" sz="1850" dirty="0"/>
              <a:t>(July 1 – Aug 31) and earn 100 bonus points.</a:t>
            </a:r>
          </a:p>
        </p:txBody>
      </p:sp>
      <p:sp>
        <p:nvSpPr>
          <p:cNvPr id="7" name="Header">
            <a:extLst>
              <a:ext uri="{FF2B5EF4-FFF2-40B4-BE49-F238E27FC236}">
                <a16:creationId xmlns:a16="http://schemas.microsoft.com/office/drawing/2014/main" id="{73CBB513-1176-126C-68CB-933B626D0A24}"/>
              </a:ext>
            </a:extLst>
          </p:cNvPr>
          <p:cNvSpPr txBox="1"/>
          <p:nvPr/>
        </p:nvSpPr>
        <p:spPr>
          <a:xfrm>
            <a:off x="283613" y="430591"/>
            <a:ext cx="548799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2800">
                <a:latin typeface="Aptos Black" panose="020B0004020202020204" pitchFamily="34" charset="0"/>
              </a:rPr>
              <a:t>Scout </a:t>
            </a:r>
          </a:p>
          <a:p>
            <a:r>
              <a:rPr lang="en-US" sz="2800">
                <a:latin typeface="Aptos Black" panose="020B0004020202020204" pitchFamily="34" charset="0"/>
              </a:rPr>
              <a:t>Rewards</a:t>
            </a:r>
            <a:endParaRPr sz="280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844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23495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57" y="6330608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Header"/>
          <p:cNvSpPr txBox="1"/>
          <p:nvPr/>
        </p:nvSpPr>
        <p:spPr>
          <a:xfrm>
            <a:off x="996685" y="242702"/>
            <a:ext cx="51361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endParaRPr sz="3400"/>
          </a:p>
        </p:txBody>
      </p:sp>
      <p:pic>
        <p:nvPicPr>
          <p:cNvPr id="251" name="590x535-HowitWorks-WhereDoFundsGo.png" descr="590x535-HowitWorks-WhereDoFunds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0" y="5754484"/>
            <a:ext cx="1216961" cy="11035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9FB2482B-D072-2755-1B89-CC6849A9D0D3}"/>
              </a:ext>
            </a:extLst>
          </p:cNvPr>
          <p:cNvSpPr txBox="1"/>
          <p:nvPr/>
        </p:nvSpPr>
        <p:spPr>
          <a:xfrm>
            <a:off x="172177" y="360683"/>
            <a:ext cx="548799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2800">
                <a:latin typeface="Aptos Black" panose="020B0004020202020204" pitchFamily="34" charset="0"/>
              </a:rPr>
              <a:t>Storefront</a:t>
            </a:r>
          </a:p>
          <a:p>
            <a:r>
              <a:rPr lang="en-US" sz="2800">
                <a:latin typeface="Aptos Black" panose="020B0004020202020204" pitchFamily="34" charset="0"/>
              </a:rPr>
              <a:t>Program</a:t>
            </a:r>
            <a:endParaRPr sz="2800">
              <a:latin typeface="Aptos Black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4345A-22B8-68D1-608E-55652BA3BCE8}"/>
              </a:ext>
            </a:extLst>
          </p:cNvPr>
          <p:cNvSpPr txBox="1"/>
          <p:nvPr/>
        </p:nvSpPr>
        <p:spPr>
          <a:xfrm>
            <a:off x="2603517" y="1521043"/>
            <a:ext cx="8797733" cy="4562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71450" indent="-1714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 dirty="0">
                <a:solidFill>
                  <a:schemeClr val="bg2">
                    <a:lumMod val="10000"/>
                  </a:schemeClr>
                </a:solidFill>
                <a:ea typeface="Aptos" panose="020B0004020202020204" pitchFamily="34" charset="0"/>
                <a:cs typeface="Times New Roman"/>
              </a:rPr>
              <a:t> TE is booking the best times at premium locations.</a:t>
            </a:r>
          </a:p>
          <a:p>
            <a:pPr marL="171450" indent="-17145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US" sz="2800" kern="100" dirty="0">
              <a:solidFill>
                <a:schemeClr val="bg2">
                  <a:lumMod val="10000"/>
                </a:schemeClr>
              </a:solidFill>
              <a:ea typeface="Aptos" panose="020B0004020202020204" pitchFamily="34" charset="0"/>
              <a:cs typeface="Times New Roman"/>
            </a:endParaRPr>
          </a:p>
          <a:p>
            <a:pPr marL="171450" indent="-1714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 dirty="0">
                <a:solidFill>
                  <a:schemeClr val="bg2">
                    <a:lumMod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We integrate and plan with data on storefront sales. With TE popcorn, but also based on merchandise being sold inside the store as well as foot traffic. </a:t>
            </a:r>
          </a:p>
          <a:p>
            <a:pPr marL="371475" lvl="1" indent="-142875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US" sz="2800" kern="100" dirty="0">
              <a:solidFill>
                <a:schemeClr val="bg2">
                  <a:lumMod val="1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 dirty="0">
                <a:solidFill>
                  <a:schemeClr val="bg2">
                    <a:lumMod val="10000"/>
                  </a:schemeClr>
                </a:solidFill>
                <a:ea typeface="Aptos" panose="020B0004020202020204" pitchFamily="34" charset="0"/>
                <a:cs typeface="Times New Roman"/>
              </a:rPr>
              <a:t> Our goal is to provide locations that will generate 1 sale every 3 minutes. </a:t>
            </a:r>
            <a:endParaRPr lang="en-US" sz="2800" b="1" kern="100" dirty="0">
              <a:solidFill>
                <a:schemeClr val="bg2">
                  <a:lumMod val="10000"/>
                </a:schemeClr>
              </a:solidFill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400"/>
              </a:spcAft>
            </a:pPr>
            <a:endParaRPr lang="en-US" sz="2800" kern="100" dirty="0">
              <a:solidFill>
                <a:schemeClr val="bg2">
                  <a:lumMod val="1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624B40-90A3-3D49-6B87-E578643D1BDE}"/>
              </a:ext>
            </a:extLst>
          </p:cNvPr>
          <p:cNvSpPr txBox="1"/>
          <p:nvPr/>
        </p:nvSpPr>
        <p:spPr>
          <a:xfrm>
            <a:off x="2376716" y="248643"/>
            <a:ext cx="4341446" cy="728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D02D2B"/>
                </a:solidFill>
                <a:latin typeface="Aptos Black" panose="020B0004020202020204" pitchFamily="34" charset="0"/>
              </a:rPr>
              <a:t>How it Works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23495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57" y="6330608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Header"/>
          <p:cNvSpPr txBox="1"/>
          <p:nvPr/>
        </p:nvSpPr>
        <p:spPr>
          <a:xfrm>
            <a:off x="996685" y="242702"/>
            <a:ext cx="51361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endParaRPr sz="3400"/>
          </a:p>
        </p:txBody>
      </p:sp>
      <p:pic>
        <p:nvPicPr>
          <p:cNvPr id="251" name="590x535-HowitWorks-WhereDoFundsGo.png" descr="590x535-HowitWorks-WhereDoFunds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0" y="5754484"/>
            <a:ext cx="1216961" cy="11035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624B40-90A3-3D49-6B87-E578643D1BDE}"/>
              </a:ext>
            </a:extLst>
          </p:cNvPr>
          <p:cNvSpPr txBox="1"/>
          <p:nvPr/>
        </p:nvSpPr>
        <p:spPr>
          <a:xfrm>
            <a:off x="2376715" y="248643"/>
            <a:ext cx="8234577" cy="728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D02D2B"/>
                </a:solidFill>
                <a:latin typeface="Aptos Black" panose="020B0004020202020204" pitchFamily="34" charset="0"/>
              </a:rPr>
              <a:t>Storefront Claiming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2232C-79D3-B3E1-8342-F383FE3A8087}"/>
              </a:ext>
            </a:extLst>
          </p:cNvPr>
          <p:cNvSpPr txBox="1"/>
          <p:nvPr/>
        </p:nvSpPr>
        <p:spPr>
          <a:xfrm>
            <a:off x="2697708" y="1141193"/>
            <a:ext cx="8677124" cy="5468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Arial"/>
              </a:rPr>
              <a:t>Saturday, July 20: $20k + Units, 4 reservation blocks​</a:t>
            </a:r>
          </a:p>
          <a:p>
            <a:endParaRPr lang="en-US" sz="3200" b="1" dirty="0">
              <a:solidFill>
                <a:srgbClr val="002060"/>
              </a:solidFill>
              <a:cs typeface="Arial"/>
            </a:endParaRPr>
          </a:p>
          <a:p>
            <a:r>
              <a:rPr lang="en-US" sz="3200" b="1" dirty="0">
                <a:solidFill>
                  <a:srgbClr val="002060"/>
                </a:solidFill>
                <a:cs typeface="Arial"/>
              </a:rPr>
              <a:t>Sunday, July 21: $15k+ Units, 3 reservation blocks​</a:t>
            </a:r>
          </a:p>
          <a:p>
            <a:endParaRPr lang="en-US" sz="3200" b="1" dirty="0">
              <a:solidFill>
                <a:srgbClr val="002060"/>
              </a:solidFill>
              <a:cs typeface="Arial"/>
            </a:endParaRPr>
          </a:p>
          <a:p>
            <a:r>
              <a:rPr lang="en-US" sz="3200" b="1" dirty="0">
                <a:solidFill>
                  <a:srgbClr val="002060"/>
                </a:solidFill>
                <a:cs typeface="Arial"/>
              </a:rPr>
              <a:t>Monday, July 22: $10k+ Units, 2 reservation blocks​</a:t>
            </a:r>
          </a:p>
          <a:p>
            <a:endParaRPr lang="en-US" sz="3200" b="1" dirty="0">
              <a:solidFill>
                <a:srgbClr val="002060"/>
              </a:solidFill>
              <a:cs typeface="Arial"/>
            </a:endParaRPr>
          </a:p>
          <a:p>
            <a:r>
              <a:rPr lang="en-US" sz="3200" b="1" dirty="0">
                <a:solidFill>
                  <a:srgbClr val="002060"/>
                </a:solidFill>
                <a:cs typeface="Arial"/>
              </a:rPr>
              <a:t>Tuesday July 23:  All Units, unlimited reservation blocks.</a:t>
            </a:r>
          </a:p>
        </p:txBody>
      </p:sp>
      <p:sp>
        <p:nvSpPr>
          <p:cNvPr id="5" name="Header">
            <a:extLst>
              <a:ext uri="{FF2B5EF4-FFF2-40B4-BE49-F238E27FC236}">
                <a16:creationId xmlns:a16="http://schemas.microsoft.com/office/drawing/2014/main" id="{D718FD7A-3326-6746-DEA2-B786F8C72B43}"/>
              </a:ext>
            </a:extLst>
          </p:cNvPr>
          <p:cNvSpPr txBox="1"/>
          <p:nvPr/>
        </p:nvSpPr>
        <p:spPr>
          <a:xfrm>
            <a:off x="172177" y="360683"/>
            <a:ext cx="548799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2800">
                <a:latin typeface="Aptos Black" panose="020B0004020202020204" pitchFamily="34" charset="0"/>
              </a:rPr>
              <a:t>Storefront</a:t>
            </a:r>
          </a:p>
          <a:p>
            <a:r>
              <a:rPr lang="en-US" sz="2800">
                <a:latin typeface="Aptos Black" panose="020B0004020202020204" pitchFamily="34" charset="0"/>
              </a:rPr>
              <a:t>Program</a:t>
            </a:r>
            <a:endParaRPr sz="280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31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0FE48945-19D3-7AA6-94D7-5AB1B778EF69}"/>
              </a:ext>
            </a:extLst>
          </p:cNvPr>
          <p:cNvSpPr/>
          <p:nvPr/>
        </p:nvSpPr>
        <p:spPr>
          <a:xfrm>
            <a:off x="316396" y="1767237"/>
            <a:ext cx="11559207" cy="566647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0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171" name="Header…"/>
          <p:cNvSpPr txBox="1"/>
          <p:nvPr/>
        </p:nvSpPr>
        <p:spPr>
          <a:xfrm>
            <a:off x="486064" y="2540219"/>
            <a:ext cx="5440268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2800" b="1"/>
              <a:t>Default Settings</a:t>
            </a:r>
          </a:p>
          <a:p>
            <a:pPr marL="285750" indent="-285750">
              <a:spcAft>
                <a:spcPts val="6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Before reserving, set your split method.</a:t>
            </a:r>
            <a:endParaRPr sz="2000"/>
          </a:p>
          <a:p>
            <a:pPr marL="285750" indent="-285750">
              <a:spcAft>
                <a:spcPts val="4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>
                <a:solidFill>
                  <a:srgbClr val="001F38"/>
                </a:solidFill>
                <a:latin typeface="General Sans Regular"/>
              </a:rPr>
              <a:t>One Scout and their Parent is the BEST split!</a:t>
            </a:r>
          </a:p>
          <a:p>
            <a:pPr marL="544830" lvl="2" indent="-285750">
              <a:spcAft>
                <a:spcPts val="4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</a:rPr>
              <a:t>Scouts credited for each sale recorded.</a:t>
            </a:r>
          </a:p>
          <a:p>
            <a:pPr marL="544830" lvl="2" indent="-285750">
              <a:spcAft>
                <a:spcPts val="4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</a:rPr>
              <a:t>Safest and sales won’t go down with splits.</a:t>
            </a:r>
          </a:p>
          <a:p>
            <a:pPr marL="544830" lvl="2" indent="-285750">
              <a:spcAft>
                <a:spcPts val="4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>
                <a:solidFill>
                  <a:srgbClr val="001F38"/>
                </a:solidFill>
                <a:latin typeface="General Sans Regular"/>
              </a:rPr>
              <a:t>Scouts sell $244 more than other splits.</a:t>
            </a:r>
          </a:p>
          <a:p>
            <a:pPr marL="544830" lvl="2" indent="-285750">
              <a:spcAft>
                <a:spcPts val="4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</a:rPr>
              <a:t>Units raise $50 more per hour per Scout.</a:t>
            </a:r>
          </a:p>
          <a:p>
            <a:pPr marL="285750" indent="-285750">
              <a:spcAft>
                <a:spcPts val="400"/>
              </a:spcAft>
              <a:buSzPct val="123000"/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practice: 2-hour shifts</a:t>
            </a:r>
            <a:r>
              <a:rPr sz="2000"/>
              <a:t>.</a:t>
            </a:r>
            <a:endParaRPr lang="en-US" sz="2000"/>
          </a:p>
        </p:txBody>
      </p:sp>
      <p:sp>
        <p:nvSpPr>
          <p:cNvPr id="173" name="Line"/>
          <p:cNvSpPr/>
          <p:nvPr/>
        </p:nvSpPr>
        <p:spPr>
          <a:xfrm flipV="1">
            <a:off x="6095999" y="2540219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8EAD57D-736E-89FA-3881-4F28DEEB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8CB12B22-E716-F156-5387-C8EDDE802E69}"/>
              </a:ext>
            </a:extLst>
          </p:cNvPr>
          <p:cNvSpPr txBox="1"/>
          <p:nvPr/>
        </p:nvSpPr>
        <p:spPr>
          <a:xfrm>
            <a:off x="695149" y="0"/>
            <a:ext cx="8628346" cy="1405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Storefront Settings &amp; Reservations</a:t>
            </a:r>
            <a:endParaRPr sz="4400">
              <a:latin typeface="Aptos Black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6C706-F95C-9F71-06EA-69218CD45FB9}"/>
              </a:ext>
            </a:extLst>
          </p:cNvPr>
          <p:cNvSpPr txBox="1"/>
          <p:nvPr/>
        </p:nvSpPr>
        <p:spPr>
          <a:xfrm>
            <a:off x="644863" y="1825834"/>
            <a:ext cx="10859087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2700" dirty="0">
                <a:solidFill>
                  <a:srgbClr val="001F38"/>
                </a:solidFill>
                <a:latin typeface="General Sans Regular"/>
              </a:rPr>
              <a:t>The </a:t>
            </a:r>
            <a:r>
              <a:rPr lang="en-US" sz="2700" b="1" dirty="0">
                <a:solidFill>
                  <a:srgbClr val="001F38"/>
                </a:solidFill>
                <a:latin typeface="General Sans Regular"/>
              </a:rPr>
              <a:t>BEST SPLIT </a:t>
            </a:r>
            <a:r>
              <a:rPr lang="en-US" sz="2700" dirty="0">
                <a:solidFill>
                  <a:srgbClr val="001F38"/>
                </a:solidFill>
                <a:latin typeface="General Sans Regular"/>
              </a:rPr>
              <a:t>method for highest sales per hour is One Scout / One Parent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Header…">
            <a:extLst>
              <a:ext uri="{FF2B5EF4-FFF2-40B4-BE49-F238E27FC236}">
                <a16:creationId xmlns:a16="http://schemas.microsoft.com/office/drawing/2014/main" id="{810E0277-A357-6C0C-724E-EE642781E1A1}"/>
              </a:ext>
            </a:extLst>
          </p:cNvPr>
          <p:cNvSpPr txBox="1"/>
          <p:nvPr/>
        </p:nvSpPr>
        <p:spPr>
          <a:xfrm>
            <a:off x="6435335" y="2518531"/>
            <a:ext cx="4850669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2750" b="1"/>
              <a:t>Reservations</a:t>
            </a:r>
            <a:endParaRPr sz="2750" b="1"/>
          </a:p>
          <a:p>
            <a:pPr marL="266700" indent="-266700">
              <a:spcBef>
                <a:spcPts val="300"/>
              </a:spcBef>
              <a:buSzPct val="12300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Trail’s End is reserving the best selling times and storefronts for your Scout families! </a:t>
            </a:r>
          </a:p>
          <a:p>
            <a:pPr marL="266700" indent="-266700">
              <a:spcBef>
                <a:spcPts val="300"/>
              </a:spcBef>
              <a:buSzPct val="12300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Reserve on Storefront Reservations page</a:t>
            </a:r>
          </a:p>
          <a:p>
            <a:pPr marL="266700" indent="-266700">
              <a:spcBef>
                <a:spcPts val="300"/>
              </a:spcBef>
              <a:buSzPct val="12300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hours will be highlighted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4C792-F374-ABAE-55EB-1AC707E6E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028" y="4510044"/>
            <a:ext cx="4270860" cy="2035776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17C2366-A0DA-1DDB-8228-8614BB20B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E864D3-5175-085C-35FE-74424637D70F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168966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23495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57" y="6330608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Header"/>
          <p:cNvSpPr txBox="1"/>
          <p:nvPr/>
        </p:nvSpPr>
        <p:spPr>
          <a:xfrm>
            <a:off x="996685" y="242702"/>
            <a:ext cx="51361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endParaRPr sz="3400"/>
          </a:p>
        </p:txBody>
      </p:sp>
      <p:pic>
        <p:nvPicPr>
          <p:cNvPr id="251" name="590x535-HowitWorks-WhereDoFundsGo.png" descr="590x535-HowitWorks-WhereDoFunds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0" y="5754484"/>
            <a:ext cx="1216961" cy="1103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88A49C9-04E5-6EC8-EBDA-C6BAA5736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568" y="149091"/>
            <a:ext cx="10189104" cy="6545263"/>
          </a:xfrm>
          <a:prstGeom prst="rect">
            <a:avLst/>
          </a:prstGeom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6A0B10BE-39FF-361A-BE58-94F4974DAFE2}"/>
              </a:ext>
            </a:extLst>
          </p:cNvPr>
          <p:cNvSpPr txBox="1"/>
          <p:nvPr/>
        </p:nvSpPr>
        <p:spPr>
          <a:xfrm>
            <a:off x="172177" y="360683"/>
            <a:ext cx="548799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2800">
                <a:latin typeface="Aptos Black" panose="020B0004020202020204" pitchFamily="34" charset="0"/>
              </a:rPr>
              <a:t>Storefront</a:t>
            </a:r>
          </a:p>
          <a:p>
            <a:r>
              <a:rPr lang="en-US" sz="2800">
                <a:latin typeface="Aptos Black" panose="020B0004020202020204" pitchFamily="34" charset="0"/>
              </a:rPr>
              <a:t>Program</a:t>
            </a:r>
            <a:endParaRPr sz="2800">
              <a:latin typeface="Aptos Black" panose="020B00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A85751-6001-6BC9-4FA7-6E536E3B866C}"/>
              </a:ext>
            </a:extLst>
          </p:cNvPr>
          <p:cNvSpPr/>
          <p:nvPr/>
        </p:nvSpPr>
        <p:spPr>
          <a:xfrm>
            <a:off x="5994400" y="1838960"/>
            <a:ext cx="579120" cy="55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0E24CC-1DF2-0154-C5CA-C0616D6501B8}"/>
              </a:ext>
            </a:extLst>
          </p:cNvPr>
          <p:cNvSpPr/>
          <p:nvPr/>
        </p:nvSpPr>
        <p:spPr>
          <a:xfrm>
            <a:off x="11271552" y="143448"/>
            <a:ext cx="579120" cy="55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641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692" y="387008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35" name="Header…"/>
          <p:cNvSpPr txBox="1"/>
          <p:nvPr/>
        </p:nvSpPr>
        <p:spPr>
          <a:xfrm>
            <a:off x="556594" y="1410708"/>
            <a:ext cx="3316184" cy="5398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Videos</a:t>
            </a: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>
                <a:solidFill>
                  <a:srgbClr val="001F38"/>
                </a:solidFill>
                <a:latin typeface="General Sans Regular"/>
                <a:sym typeface="General Sans Semibold"/>
              </a:rPr>
              <a:t>Leader Portal - Training page</a:t>
            </a:r>
            <a:endParaRPr b="1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b="1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/>
              <a:t>Returning Leaders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What’s New?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/>
              <a:t>New Leaders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Ideal Year of Scouting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Unit Kickoff &amp; Parent Buy-In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Leader Portal training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Storefront Best Practices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Storefront Reservations &amp; Management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Managing Inventory </a:t>
            </a:r>
          </a:p>
        </p:txBody>
      </p:sp>
      <p:sp>
        <p:nvSpPr>
          <p:cNvPr id="236" name="Line"/>
          <p:cNvSpPr/>
          <p:nvPr/>
        </p:nvSpPr>
        <p:spPr>
          <a:xfrm flipV="1">
            <a:off x="4126524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7" name="Header…"/>
          <p:cNvSpPr txBox="1"/>
          <p:nvPr/>
        </p:nvSpPr>
        <p:spPr>
          <a:xfrm>
            <a:off x="4495800" y="4342883"/>
            <a:ext cx="3200400" cy="209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Q&amp;A Webinars</a:t>
            </a:r>
            <a:endParaRPr lang="en-US" sz="2750"/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Please watch the training videos before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Trail’s End experts will stay on and answer every question!</a:t>
            </a:r>
            <a:endParaRPr sz="2000"/>
          </a:p>
        </p:txBody>
      </p:sp>
      <p:sp>
        <p:nvSpPr>
          <p:cNvPr id="238" name="Header…"/>
          <p:cNvSpPr txBox="1"/>
          <p:nvPr/>
        </p:nvSpPr>
        <p:spPr>
          <a:xfrm>
            <a:off x="8319221" y="1469211"/>
            <a:ext cx="3200400" cy="386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Sale Resources</a:t>
            </a:r>
          </a:p>
          <a:p>
            <a:pPr algn="ctr" defTabSz="1219169" hangingPunct="0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b="1" kern="0">
                <a:solidFill>
                  <a:srgbClr val="001F38"/>
                </a:solidFill>
                <a:latin typeface="General Sans Regular"/>
                <a:sym typeface="General Sans Semibold"/>
              </a:rPr>
              <a:t>Leader Portal - Training page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Leader Guide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Unit Program Planner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 &amp; Parent Guide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Banner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Table Payments Sign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 Pitch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sz="2000"/>
          </a:p>
        </p:txBody>
      </p:sp>
      <p:sp>
        <p:nvSpPr>
          <p:cNvPr id="239" name="Line"/>
          <p:cNvSpPr/>
          <p:nvPr/>
        </p:nvSpPr>
        <p:spPr>
          <a:xfrm flipV="1">
            <a:off x="7912972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DA35101-E73B-6483-AE6C-007881206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809EEEB-62C0-F06F-D793-25C34F19CF0A}"/>
              </a:ext>
            </a:extLst>
          </p:cNvPr>
          <p:cNvSpPr txBox="1"/>
          <p:nvPr/>
        </p:nvSpPr>
        <p:spPr>
          <a:xfrm>
            <a:off x="644863" y="312180"/>
            <a:ext cx="68989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Leader Training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5C5707B-C17E-E188-1EF4-7A7C8866B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46" y="1701800"/>
            <a:ext cx="2692908" cy="2692908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2B42EA6-6BD1-0625-EB92-7EF6ADB52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F0C1D-85A4-D9D4-7921-C47FF3BFE29F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9" name="TreesLake-2.ai" descr="TreesLake-2.ai">
            <a:extLst>
              <a:ext uri="{FF2B5EF4-FFF2-40B4-BE49-F238E27FC236}">
                <a16:creationId xmlns:a16="http://schemas.microsoft.com/office/drawing/2014/main" id="{C5A7957E-ECA2-2BAB-CE90-17C6C458E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135" y="4836587"/>
            <a:ext cx="1848271" cy="1450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tent-2.ai" descr="tent-2.ai">
            <a:extLst>
              <a:ext uri="{FF2B5EF4-FFF2-40B4-BE49-F238E27FC236}">
                <a16:creationId xmlns:a16="http://schemas.microsoft.com/office/drawing/2014/main" id="{9595E0B0-D2EA-B741-8095-59E55C10D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897" y="5562014"/>
            <a:ext cx="1398524" cy="7712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40393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Header!">
            <a:extLst>
              <a:ext uri="{FF2B5EF4-FFF2-40B4-BE49-F238E27FC236}">
                <a16:creationId xmlns:a16="http://schemas.microsoft.com/office/drawing/2014/main" id="{D68A0DE1-29C6-E263-1F1E-913679E4B2D4}"/>
              </a:ext>
            </a:extLst>
          </p:cNvPr>
          <p:cNvSpPr txBox="1"/>
          <p:nvPr/>
        </p:nvSpPr>
        <p:spPr>
          <a:xfrm>
            <a:off x="5493393" y="1073929"/>
            <a:ext cx="1364156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5750" b="1">
                <a:latin typeface="Aptos Black" panose="020B0004020202020204" pitchFamily="34" charset="0"/>
              </a:rPr>
              <a:t>sell</a:t>
            </a:r>
            <a:endParaRPr sz="5750" b="1">
              <a:latin typeface="Aptos Black" panose="020B0004020202020204" pitchFamily="34" charset="0"/>
            </a:endParaRPr>
          </a:p>
        </p:txBody>
      </p:sp>
      <p:sp>
        <p:nvSpPr>
          <p:cNvPr id="6" name="Sub header…">
            <a:extLst>
              <a:ext uri="{FF2B5EF4-FFF2-40B4-BE49-F238E27FC236}">
                <a16:creationId xmlns:a16="http://schemas.microsoft.com/office/drawing/2014/main" id="{E7887F4F-8C78-23E4-79A5-7CE3C5C22DBC}"/>
              </a:ext>
            </a:extLst>
          </p:cNvPr>
          <p:cNvSpPr txBox="1"/>
          <p:nvPr/>
        </p:nvSpPr>
        <p:spPr>
          <a:xfrm>
            <a:off x="5493393" y="2315488"/>
            <a:ext cx="6021458" cy="2775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300">
                <a:solidFill>
                  <a:srgbClr val="D02D2B"/>
                </a:solidFill>
                <a:latin typeface="General Sans Semibold"/>
              </a:rPr>
              <a:t>sell</a:t>
            </a: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sold; selling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transitive verb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to give up (property) to another for something of value (such as money)</a:t>
            </a:r>
          </a:p>
        </p:txBody>
      </p:sp>
      <p:pic>
        <p:nvPicPr>
          <p:cNvPr id="7" name="590x535-HowitWorks-WhereDoFundsGo.png" descr="590x535-HowitWorks-WhereDoFundsGo.png">
            <a:extLst>
              <a:ext uri="{FF2B5EF4-FFF2-40B4-BE49-F238E27FC236}">
                <a16:creationId xmlns:a16="http://schemas.microsoft.com/office/drawing/2014/main" id="{F366C2B8-951A-0E3B-7E7A-B424C88B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0" y="2126645"/>
            <a:ext cx="4253195" cy="38567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93048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eader…"/>
          <p:cNvSpPr txBox="1"/>
          <p:nvPr/>
        </p:nvSpPr>
        <p:spPr>
          <a:xfrm>
            <a:off x="548209" y="1864314"/>
            <a:ext cx="3200400" cy="27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Storefronts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Setup tables at high foot traffic locations.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Scouts sell to customers coming in and out of stores.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Practice: One Scout and their parent per shift. </a:t>
            </a:r>
            <a:endParaRPr sz="2000"/>
          </a:p>
        </p:txBody>
      </p:sp>
      <p:sp>
        <p:nvSpPr>
          <p:cNvPr id="236" name="Line"/>
          <p:cNvSpPr/>
          <p:nvPr/>
        </p:nvSpPr>
        <p:spPr>
          <a:xfrm flipV="1">
            <a:off x="4215012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7" name="Header…"/>
          <p:cNvSpPr txBox="1"/>
          <p:nvPr/>
        </p:nvSpPr>
        <p:spPr>
          <a:xfrm>
            <a:off x="4495800" y="3699609"/>
            <a:ext cx="3200400" cy="27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Online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Sell virtually to family and friends by sharing your online fundraising page via social, email &amp; text.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Product ships to the customer.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Safest way to sell!</a:t>
            </a:r>
            <a:endParaRPr lang="en-US" sz="200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38" name="Header…"/>
          <p:cNvSpPr txBox="1"/>
          <p:nvPr/>
        </p:nvSpPr>
        <p:spPr>
          <a:xfrm>
            <a:off x="8418445" y="2018203"/>
            <a:ext cx="3200400" cy="2436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Wagon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Sell door-to-door 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Practice: Bring product with you to avoid second trip to deliver.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Scouts can record undelivered orders in App.</a:t>
            </a:r>
            <a:endParaRPr sz="2000"/>
          </a:p>
        </p:txBody>
      </p:sp>
      <p:sp>
        <p:nvSpPr>
          <p:cNvPr id="239" name="Line"/>
          <p:cNvSpPr/>
          <p:nvPr/>
        </p:nvSpPr>
        <p:spPr>
          <a:xfrm flipV="1">
            <a:off x="7982545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40" name="590x535-AboutUs-RewardingScouts.png" descr="590x535-AboutUs-RewardingScou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29" y="4659340"/>
            <a:ext cx="2154288" cy="195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590x535-AboutUs-WhyYourSupportMatters.png" descr="590x535-AboutUs-WhyYourSupportMat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795" y="4659340"/>
            <a:ext cx="2154288" cy="195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Ways to Sell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5" name="360x476-SmallImages-WhoWeAre.png" descr="360x476-SmallImages-WhoWeAre.png">
            <a:extLst>
              <a:ext uri="{FF2B5EF4-FFF2-40B4-BE49-F238E27FC236}">
                <a16:creationId xmlns:a16="http://schemas.microsoft.com/office/drawing/2014/main" id="{39CF1047-953E-76BA-D259-133DEBF46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977" y="1439013"/>
            <a:ext cx="1929897" cy="250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EB6D3BF-8BAA-31D2-38B9-A2C0EC910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C8B35-2644-8456-7F27-48EA31867093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89688933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Scout Sales Pitch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EB6D3BF-8BAA-31D2-38B9-A2C0EC910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C8B35-2644-8456-7F27-48EA31867093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31B5D8-D249-9251-6DF8-92FF136E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62" y="1780736"/>
            <a:ext cx="6621363" cy="1296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8258C1-0FDF-E5C7-C238-1193C0294B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17" b="13680"/>
          <a:stretch/>
        </p:blipFill>
        <p:spPr>
          <a:xfrm>
            <a:off x="906488" y="3026066"/>
            <a:ext cx="6175032" cy="1119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92C11F-C398-A5E5-30F4-4C7AA1EEDF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32"/>
          <a:stretch/>
        </p:blipFill>
        <p:spPr>
          <a:xfrm>
            <a:off x="5459098" y="4129420"/>
            <a:ext cx="5979842" cy="25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079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26" name="Line"/>
          <p:cNvSpPr/>
          <p:nvPr/>
        </p:nvSpPr>
        <p:spPr>
          <a:xfrm flipV="1">
            <a:off x="3810819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7" name="Header…"/>
          <p:cNvSpPr txBox="1"/>
          <p:nvPr/>
        </p:nvSpPr>
        <p:spPr>
          <a:xfrm>
            <a:off x="4301797" y="1663329"/>
            <a:ext cx="3200400" cy="45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Scout Role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Wear your uniform.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Stand in front of the table.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Smile and walk up to every person.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Look the customer in the eye and give your pitch.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Guide them to the table to pick their products. 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It helps to memorize the prices!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Let your parent handle the money so you can get more customers.</a:t>
            </a:r>
          </a:p>
        </p:txBody>
      </p:sp>
      <p:sp>
        <p:nvSpPr>
          <p:cNvPr id="228" name="Header…"/>
          <p:cNvSpPr txBox="1"/>
          <p:nvPr/>
        </p:nvSpPr>
        <p:spPr>
          <a:xfrm>
            <a:off x="8418445" y="1647331"/>
            <a:ext cx="3200400" cy="4860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Parent Role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Encourage your Scout to keep asking. “No’s” happen, that’s okay!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Handle table and products setup.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Stand and thank every person!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Share what your Scout will get with the consumers’ support.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Enter orders so your Scout can get more customers.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Submit all donations in the App.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7982545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Storefront Best Practices</a:t>
            </a:r>
            <a:endParaRPr sz="4400">
              <a:latin typeface="Aptos Black" panose="020B0004020202020204" pitchFamily="34" charset="0"/>
            </a:endParaRPr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1177647C-353D-5A85-2F61-0A3D48427C8F}"/>
              </a:ext>
            </a:extLst>
          </p:cNvPr>
          <p:cNvSpPr txBox="1"/>
          <p:nvPr/>
        </p:nvSpPr>
        <p:spPr>
          <a:xfrm>
            <a:off x="370245" y="1647331"/>
            <a:ext cx="3200400" cy="4860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Prep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Enough popcorn to sell $500 per hour.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 fully charged phone with the Trail’s End App.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Bluetooth Square reader 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6-foot table and banner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Cash box with small bills to make change.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 should use the restroom before shift.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Place products highest to lowest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NEVER put prices on the table.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E39E0AB-15C0-4778-EB7E-43CC853A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5481B-52F0-A9A3-ED0B-0EA1DD133DA0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22945396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target with a red arrow&#10;&#10;Description automatically generated">
            <a:extLst>
              <a:ext uri="{FF2B5EF4-FFF2-40B4-BE49-F238E27FC236}">
                <a16:creationId xmlns:a16="http://schemas.microsoft.com/office/drawing/2014/main" id="{B4DD7882-EEFB-7ABC-E0F0-BF89416DC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8" y="1393691"/>
            <a:ext cx="11445904" cy="2870200"/>
          </a:xfrm>
          <a:prstGeom prst="rect">
            <a:avLst/>
          </a:prstGeom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D9B519C-505F-700E-3E0C-F2A466636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Header"/>
          <p:cNvSpPr txBox="1"/>
          <p:nvPr/>
        </p:nvSpPr>
        <p:spPr>
          <a:xfrm>
            <a:off x="644863" y="312180"/>
            <a:ext cx="71910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Powered by Popcorn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DE072-23C1-3BE5-3574-D1A886568F4E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F5091-D368-8CA5-4A2B-BAB5B679B9EA}"/>
              </a:ext>
            </a:extLst>
          </p:cNvPr>
          <p:cNvSpPr txBox="1"/>
          <p:nvPr/>
        </p:nvSpPr>
        <p:spPr>
          <a:xfrm>
            <a:off x="1454189" y="4313586"/>
            <a:ext cx="439996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/>
                <a:cs typeface="Arial"/>
              </a:rPr>
              <a:t>Benefits for Scouts</a:t>
            </a:r>
            <a:endParaRPr lang="en-US" sz="2200" b="1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42875" indent="-142875" defTabSz="457200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Arial"/>
              </a:rPr>
              <a:t>Personal growth program that can be applied to advancement opportunities and service projects. 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42875" indent="-142875" defTabSz="457200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Arial"/>
              </a:rPr>
              <a:t>Earn Amazon eGift Cards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71475" lvl="1" indent="-142875" defTabSz="457200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Arial"/>
              </a:rPr>
              <a:t>Millions of prize choices</a:t>
            </a:r>
          </a:p>
          <a:p>
            <a:pPr marL="371475" lvl="1" indent="-142875" defTabSz="457200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Arial"/>
              </a:rPr>
              <a:t>Scouts choose the prizes they 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  <a:cs typeface="Arial"/>
              </a:rPr>
              <a:t>want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6E750-F909-33E7-145E-A9BB3DDF2FC7}"/>
              </a:ext>
            </a:extLst>
          </p:cNvPr>
          <p:cNvSpPr txBox="1"/>
          <p:nvPr/>
        </p:nvSpPr>
        <p:spPr>
          <a:xfrm>
            <a:off x="6337853" y="4263891"/>
            <a:ext cx="439995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Scouts Learn</a:t>
            </a:r>
            <a:endParaRPr lang="en-US" sz="2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2875" indent="-142875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help others around them</a:t>
            </a:r>
          </a:p>
          <a:p>
            <a:pPr marL="142875" indent="-142875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speaking &amp; math skills </a:t>
            </a:r>
          </a:p>
          <a:p>
            <a:pPr marL="142875" indent="-142875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Salesmanship &amp; perseverance</a:t>
            </a:r>
          </a:p>
          <a:p>
            <a:pPr marL="142875" indent="-142875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earn their own way</a:t>
            </a:r>
          </a:p>
          <a:p>
            <a:pPr marL="142875" indent="-142875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 value of hard work</a:t>
            </a:r>
          </a:p>
          <a:p>
            <a:pPr marL="142875" indent="-142875">
              <a:buFont typeface="Arial,Sans-Serif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handle rejection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4856D4F2-DEA7-FBD2-0015-5D114C2AEFB8}"/>
              </a:ext>
            </a:extLst>
          </p:cNvPr>
          <p:cNvSpPr/>
          <p:nvPr/>
        </p:nvSpPr>
        <p:spPr>
          <a:xfrm>
            <a:off x="5577033" y="1634159"/>
            <a:ext cx="2843528" cy="4056257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C20903-8576-B3B5-767E-73626680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60" y="1702916"/>
            <a:ext cx="4795523" cy="3987500"/>
          </a:xfrm>
          <a:prstGeom prst="rect">
            <a:avLst/>
          </a:prstGeom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692" y="387008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35" name="Header…"/>
          <p:cNvSpPr txBox="1"/>
          <p:nvPr/>
        </p:nvSpPr>
        <p:spPr>
          <a:xfrm>
            <a:off x="644864" y="1834536"/>
            <a:ext cx="4313175" cy="393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Credit is Best for Scouts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Trail’s End pays all fees!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Square Bluetooth accepts contactless cards, chip cards,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Square Swipers: Lighting (Apple) &amp; Headphone jack (Android)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Manual Entry (no reader): type in card information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Apple Pay, Google Pay &amp; Cash App Pay: use share feature at checkout for customers to pay on their device!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sz="2000"/>
          </a:p>
        </p:txBody>
      </p:sp>
      <p:sp>
        <p:nvSpPr>
          <p:cNvPr id="238" name="Header…"/>
          <p:cNvSpPr txBox="1"/>
          <p:nvPr/>
        </p:nvSpPr>
        <p:spPr>
          <a:xfrm>
            <a:off x="5703383" y="2311285"/>
            <a:ext cx="2590826" cy="301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Parent Pay Now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Parents use their card and keep the cash.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Storefronts &amp; Wagon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Available at end of shift (more details to come)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Scouts earn more Rewards.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DA35101-E73B-6483-AE6C-007881206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809EEEB-62C0-F06F-D793-25C34F19CF0A}"/>
              </a:ext>
            </a:extLst>
          </p:cNvPr>
          <p:cNvSpPr txBox="1"/>
          <p:nvPr/>
        </p:nvSpPr>
        <p:spPr>
          <a:xfrm>
            <a:off x="644863" y="312180"/>
            <a:ext cx="68989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Credit Card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B9541-4B43-8C44-BEAE-2E1DC3197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840" y="5899810"/>
            <a:ext cx="1298424" cy="586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8DD04-BE3A-06B0-131C-EACAC0B33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946" y="5970481"/>
            <a:ext cx="1240420" cy="514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66224-61AE-B05A-7287-063126C2C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2840" y="5934415"/>
            <a:ext cx="2679108" cy="47486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34E747-1F8C-DA3B-45BA-4984C48A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65" y="5970481"/>
            <a:ext cx="1623266" cy="40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B57AC563-F1AB-BA2B-B145-CFB5944FF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DDF727-A39A-647C-B72B-728FD1D4F6B7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16" name="circle-2.ai" descr="circle-2.ai">
            <a:extLst>
              <a:ext uri="{FF2B5EF4-FFF2-40B4-BE49-F238E27FC236}">
                <a16:creationId xmlns:a16="http://schemas.microsoft.com/office/drawing/2014/main" id="{41818D7E-D2BE-FF3F-76E8-C99EE6617F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4675" y="1485625"/>
            <a:ext cx="890706" cy="67520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$20">
            <a:extLst>
              <a:ext uri="{FF2B5EF4-FFF2-40B4-BE49-F238E27FC236}">
                <a16:creationId xmlns:a16="http://schemas.microsoft.com/office/drawing/2014/main" id="{9E856E52-0622-12D3-AAAF-6BA807F2BF72}"/>
              </a:ext>
            </a:extLst>
          </p:cNvPr>
          <p:cNvSpPr txBox="1"/>
          <p:nvPr/>
        </p:nvSpPr>
        <p:spPr>
          <a:xfrm>
            <a:off x="5450631" y="1788721"/>
            <a:ext cx="639037" cy="350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3300" b="1" baseline="43478"/>
              <a:t>NEW</a:t>
            </a:r>
            <a:endParaRPr sz="2700" b="1"/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FFCC1355-07CD-7F1B-CE50-466CC8C381EE}"/>
              </a:ext>
            </a:extLst>
          </p:cNvPr>
          <p:cNvSpPr/>
          <p:nvPr/>
        </p:nvSpPr>
        <p:spPr>
          <a:xfrm>
            <a:off x="8747614" y="1634159"/>
            <a:ext cx="2843784" cy="4056257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20" name="Header…">
            <a:extLst>
              <a:ext uri="{FF2B5EF4-FFF2-40B4-BE49-F238E27FC236}">
                <a16:creationId xmlns:a16="http://schemas.microsoft.com/office/drawing/2014/main" id="{F8BF47AB-C7C9-1F38-662B-06F7E7CBF26D}"/>
              </a:ext>
            </a:extLst>
          </p:cNvPr>
          <p:cNvSpPr txBox="1"/>
          <p:nvPr/>
        </p:nvSpPr>
        <p:spPr>
          <a:xfrm>
            <a:off x="8915318" y="2309364"/>
            <a:ext cx="2590826" cy="239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Leader Pay Now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Leaders use their card and keep the cash.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Storefront enabled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Scouts earn more Rewards.</a:t>
            </a:r>
          </a:p>
        </p:txBody>
      </p:sp>
      <p:pic>
        <p:nvPicPr>
          <p:cNvPr id="22" name="circle-2.ai" descr="circle-2.ai">
            <a:extLst>
              <a:ext uri="{FF2B5EF4-FFF2-40B4-BE49-F238E27FC236}">
                <a16:creationId xmlns:a16="http://schemas.microsoft.com/office/drawing/2014/main" id="{06780146-7FAB-FF98-F39E-0A073A4CB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6748" y="1488008"/>
            <a:ext cx="890706" cy="675205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$20">
            <a:extLst>
              <a:ext uri="{FF2B5EF4-FFF2-40B4-BE49-F238E27FC236}">
                <a16:creationId xmlns:a16="http://schemas.microsoft.com/office/drawing/2014/main" id="{EAA87E6D-AFDA-6B73-5ECD-44A76EC557D4}"/>
              </a:ext>
            </a:extLst>
          </p:cNvPr>
          <p:cNvSpPr txBox="1"/>
          <p:nvPr/>
        </p:nvSpPr>
        <p:spPr>
          <a:xfrm>
            <a:off x="8648872" y="1816560"/>
            <a:ext cx="639037" cy="350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3300" b="1" baseline="43478"/>
              <a:t>NEW</a:t>
            </a:r>
            <a:endParaRPr sz="2700" b="1"/>
          </a:p>
        </p:txBody>
      </p:sp>
      <p:pic>
        <p:nvPicPr>
          <p:cNvPr id="4" name="circle-2.ai" descr="circle-2.ai">
            <a:extLst>
              <a:ext uri="{FF2B5EF4-FFF2-40B4-BE49-F238E27FC236}">
                <a16:creationId xmlns:a16="http://schemas.microsoft.com/office/drawing/2014/main" id="{33ABF073-011F-4772-E3C0-3D73C3487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002" y="5433140"/>
            <a:ext cx="890706" cy="67520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$20">
            <a:extLst>
              <a:ext uri="{FF2B5EF4-FFF2-40B4-BE49-F238E27FC236}">
                <a16:creationId xmlns:a16="http://schemas.microsoft.com/office/drawing/2014/main" id="{B5881A62-50A3-1447-80CF-C0E669BDEA8A}"/>
              </a:ext>
            </a:extLst>
          </p:cNvPr>
          <p:cNvSpPr txBox="1"/>
          <p:nvPr/>
        </p:nvSpPr>
        <p:spPr>
          <a:xfrm>
            <a:off x="5006106" y="5770556"/>
            <a:ext cx="886687" cy="465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3300" b="1" baseline="43478"/>
              <a:t>NEW</a:t>
            </a:r>
            <a:endParaRPr sz="2700" b="1"/>
          </a:p>
        </p:txBody>
      </p:sp>
    </p:spTree>
    <p:extLst>
      <p:ext uri="{BB962C8B-B14F-4D97-AF65-F5344CB8AC3E}">
        <p14:creationId xmlns:p14="http://schemas.microsoft.com/office/powerpoint/2010/main" val="19281937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15BB4-678D-1FF4-5D0F-F5FE3C876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"/>
            <a:ext cx="12192000" cy="6839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98F10-1051-265D-0D88-04C63DEA0480}"/>
              </a:ext>
            </a:extLst>
          </p:cNvPr>
          <p:cNvSpPr txBox="1"/>
          <p:nvPr/>
        </p:nvSpPr>
        <p:spPr>
          <a:xfrm>
            <a:off x="362912" y="221072"/>
            <a:ext cx="9521035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Black" panose="020B0004020202020204" pitchFamily="34" charset="0"/>
                <a:cs typeface="Arial" panose="020B0604020202020204" pitchFamily="34" charset="0"/>
              </a:rPr>
              <a:t>Product Mix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Black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6D6B9-92E4-53C7-C7FF-1A725D828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53" y="1872490"/>
            <a:ext cx="2671862" cy="1978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888705-0AEF-7103-C981-E93B0B5FD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71" y="1844421"/>
            <a:ext cx="2811038" cy="20669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939A45-735F-9561-57FC-8ABD199DF28E}"/>
              </a:ext>
            </a:extLst>
          </p:cNvPr>
          <p:cNvSpPr/>
          <p:nvPr/>
        </p:nvSpPr>
        <p:spPr>
          <a:xfrm>
            <a:off x="9455494" y="1289975"/>
            <a:ext cx="856906" cy="2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6A89D6-0A1B-B7D2-4708-A5508EBF0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058" y="1730578"/>
            <a:ext cx="2784872" cy="2294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B06DE-6E63-7A8A-13BF-1AC522493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429" y="4336251"/>
            <a:ext cx="5422672" cy="1943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AB229-063C-42D5-C80C-A2753DF72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526" y="6182202"/>
            <a:ext cx="1993565" cy="487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FBB716-4824-B03A-0F48-20DE89A6C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473" y="4279333"/>
            <a:ext cx="2811038" cy="198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36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24708"/>
            <a:ext cx="12192001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692" y="387008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Product Images"/>
          <p:cNvSpPr txBox="1"/>
          <p:nvPr/>
        </p:nvSpPr>
        <p:spPr>
          <a:xfrm>
            <a:off x="1162865" y="191902"/>
            <a:ext cx="337227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3400">
                <a:latin typeface="Aptos Black" panose="020B0004020202020204" pitchFamily="34" charset="0"/>
              </a:rPr>
              <a:t>Online </a:t>
            </a:r>
            <a:r>
              <a:rPr sz="3400">
                <a:latin typeface="Aptos Black" panose="020B0004020202020204" pitchFamily="34" charset="0"/>
              </a:rPr>
              <a:t>Product</a:t>
            </a:r>
            <a:r>
              <a:rPr lang="en-US" sz="3400">
                <a:latin typeface="Aptos Black" panose="020B0004020202020204" pitchFamily="34" charset="0"/>
              </a:rPr>
              <a:t>s</a:t>
            </a:r>
            <a:endParaRPr sz="3400">
              <a:latin typeface="Aptos Black" panose="020B0004020202020204" pitchFamily="34" charset="0"/>
            </a:endParaRPr>
          </a:p>
        </p:txBody>
      </p:sp>
      <p:pic>
        <p:nvPicPr>
          <p:cNvPr id="307" name="514x514-TE-APP-Products-BeefJerky.png" descr="514x514-TE-APP-Products-BeefJerk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51" y="4531696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514x514-TE-APP-Products-ChocolatePretzels.png" descr="514x514-TE-APP-Products-ChocolatePretzel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532" y="1731364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514x514-TE-APP-Products-DarkChocolateSaltedCaramels.png" descr="514x514-TE-APP-Products-DarkChocolateSaltedCaramel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90" y="4531696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514x514-TE-APP-Products-FrostedSnowflakePretzels.png" descr="514x514-TE-APP-Products-FrostedSnowflakePretze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647" y="4531696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514x514-TE-APP-Products-HoneyRoastedPeanuts.png" descr="514x514-TE-APP-Products-HoneyRoastedPeanut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506" y="4531696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514x514-TE-APP-Products-PeppermintBark.png" descr="514x514-TE-APP-Products-PeppermintBark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5140" y="4531696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514x514-TE-APP-Products-PoppingCorn.png" descr="514x514-TE-APP-Products-PoppingCor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0757" y="1631259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514x514-TE-APP-Products-SaltedCaramel.png" descr="514x514-TE-APP-Products-SaltedCarame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4941" y="1631259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514x514-TE-APP-Products-SaltedVirginiaPeanuts.png" descr="514x514-TE-APP-Products-SaltedVirginiaPeanut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518" y="4531696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514x514-TE-APP-Products-Smores.png" descr="514x514-TE-APP-Products-Smores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785" y="1631259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514x514-TE-APP-Products-SweetSaltyKettleCorn.png" descr="514x514-TE-APP-Products-SweetSaltyKettleCorn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9446" y="1631259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514x514-TE-APP-Products-UnbelievableButter.png" descr="514x514-TE-APP-Products-UnbelievableButt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7167" y="1738672"/>
            <a:ext cx="1939296" cy="19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514x514-TE-APP-Products-WhiteCheddar.png" descr="514x514-TE-APP-Products-WhiteCheddar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2196" y="1631259"/>
            <a:ext cx="1939296" cy="1939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582784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26" name="Line"/>
          <p:cNvSpPr/>
          <p:nvPr/>
        </p:nvSpPr>
        <p:spPr>
          <a:xfrm flipV="1">
            <a:off x="4211109" y="1983432"/>
            <a:ext cx="0" cy="3224673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 dirty="0"/>
          </a:p>
        </p:txBody>
      </p:sp>
      <p:sp>
        <p:nvSpPr>
          <p:cNvPr id="227" name="Header…"/>
          <p:cNvSpPr txBox="1"/>
          <p:nvPr/>
        </p:nvSpPr>
        <p:spPr>
          <a:xfrm>
            <a:off x="4524106" y="1701800"/>
            <a:ext cx="3200400" cy="301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Customize Page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Create a description with why you’re fundraising and what you’re planning for the year.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Select your favorite product.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Make the bio page your own!</a:t>
            </a:r>
          </a:p>
        </p:txBody>
      </p:sp>
      <p:sp>
        <p:nvSpPr>
          <p:cNvPr id="228" name="Header…"/>
          <p:cNvSpPr txBox="1"/>
          <p:nvPr/>
        </p:nvSpPr>
        <p:spPr>
          <a:xfrm>
            <a:off x="8344313" y="1701800"/>
            <a:ext cx="3200400" cy="362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Share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Share on social media platforms and send to family and friends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Create a fun special text or video to make your ask personal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Encourage Scouts and parents to share throughout the campaign, Online is year-round!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7982545" y="2043067"/>
            <a:ext cx="1" cy="3165038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Online Best Practices</a:t>
            </a:r>
            <a:endParaRPr sz="4400">
              <a:latin typeface="Aptos Black" panose="020B0004020202020204" pitchFamily="34" charset="0"/>
            </a:endParaRPr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1177647C-353D-5A85-2F61-0A3D48427C8F}"/>
              </a:ext>
            </a:extLst>
          </p:cNvPr>
          <p:cNvSpPr txBox="1"/>
          <p:nvPr/>
        </p:nvSpPr>
        <p:spPr>
          <a:xfrm>
            <a:off x="538318" y="1701801"/>
            <a:ext cx="3200400" cy="362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Safe &amp; Easy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Trail’s End ships the product directly to the customer.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No handling of products or cash for Scouts or Unit.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As many traditional products and prices as possible.</a:t>
            </a:r>
          </a:p>
          <a:p>
            <a:pPr marL="274320" indent="-22860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Additional products available online.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3388E3F-B716-FE0D-52B0-E9F82D1E8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D6DF2C-F4E6-6BD1-E390-9108D2EC96B1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410959191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54247B-4570-D262-3E17-39A8D50AF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98" y="2198639"/>
            <a:ext cx="8663347" cy="3131982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1059724-494F-7C24-93D7-1506340C0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4E0461-46D4-226A-F0B1-7F41204B819B}"/>
              </a:ext>
            </a:extLst>
          </p:cNvPr>
          <p:cNvSpPr txBox="1"/>
          <p:nvPr/>
        </p:nvSpPr>
        <p:spPr>
          <a:xfrm>
            <a:off x="1730207" y="5648052"/>
            <a:ext cx="10388010" cy="1069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182880" defTabSz="4572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Products and flavors consumers purchase every day. </a:t>
            </a:r>
          </a:p>
          <a:p>
            <a:pPr marL="342900" indent="-182880" defTabSz="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Fewer products simplifies the sale for Councils, Units &amp; Scouts. </a:t>
            </a:r>
          </a:p>
        </p:txBody>
      </p:sp>
      <p:pic>
        <p:nvPicPr>
          <p:cNvPr id="19" name="514x514-Donations-HeroesAndHelpers.png" descr="514x514-Donations-HeroesAndHelpers.png">
            <a:extLst>
              <a:ext uri="{FF2B5EF4-FFF2-40B4-BE49-F238E27FC236}">
                <a16:creationId xmlns:a16="http://schemas.microsoft.com/office/drawing/2014/main" id="{D61C7BA8-1CB0-7C85-5CF3-7AD7E7585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352" y="3194140"/>
            <a:ext cx="2263937" cy="226393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Header…">
            <a:extLst>
              <a:ext uri="{FF2B5EF4-FFF2-40B4-BE49-F238E27FC236}">
                <a16:creationId xmlns:a16="http://schemas.microsoft.com/office/drawing/2014/main" id="{3792DDE5-60BB-E70E-6D50-150F5EDF5E4B}"/>
              </a:ext>
            </a:extLst>
          </p:cNvPr>
          <p:cNvSpPr txBox="1"/>
          <p:nvPr/>
        </p:nvSpPr>
        <p:spPr>
          <a:xfrm>
            <a:off x="2404888" y="2469403"/>
            <a:ext cx="7479059" cy="2590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buSzPct val="123000"/>
              <a:defRPr sz="35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200" b="1"/>
              <a:t>Heroes &amp; Helpers Donations</a:t>
            </a:r>
          </a:p>
          <a:p>
            <a:pPr>
              <a:buSzPct val="123000"/>
              <a:defRPr sz="35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200"/>
              <a:t>Donations in App will be automatically processed nightly &amp; reflected on Unit orders, eliminating manual ordering, and saving time! </a:t>
            </a:r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C99566DE-25DA-415A-6238-F634C9EC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F46EB8-B1F3-9F17-2EF9-18CA4C77E72A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25" name="circle-2.ai" descr="circle-2.ai">
            <a:extLst>
              <a:ext uri="{FF2B5EF4-FFF2-40B4-BE49-F238E27FC236}">
                <a16:creationId xmlns:a16="http://schemas.microsoft.com/office/drawing/2014/main" id="{A1B051EA-5FF5-5DB4-C336-9126029F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89" y="1966705"/>
            <a:ext cx="1312636" cy="99505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$20">
            <a:extLst>
              <a:ext uri="{FF2B5EF4-FFF2-40B4-BE49-F238E27FC236}">
                <a16:creationId xmlns:a16="http://schemas.microsoft.com/office/drawing/2014/main" id="{9A06A046-8531-64D0-68A8-04BB9893B089}"/>
              </a:ext>
            </a:extLst>
          </p:cNvPr>
          <p:cNvSpPr txBox="1"/>
          <p:nvPr/>
        </p:nvSpPr>
        <p:spPr>
          <a:xfrm>
            <a:off x="1343285" y="2452545"/>
            <a:ext cx="1024237" cy="3531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 algn="l">
              <a:defRPr sz="5500">
                <a:solidFill>
                  <a:srgbClr val="FAF9F7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defRPr>
            </a:pPr>
            <a:r>
              <a:rPr lang="en-US" sz="4400" b="1" baseline="43478"/>
              <a:t>NEW</a:t>
            </a:r>
            <a:endParaRPr sz="36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D9BA4-3990-65A0-C46F-C7286FF576FE}"/>
              </a:ext>
            </a:extLst>
          </p:cNvPr>
          <p:cNvSpPr txBox="1"/>
          <p:nvPr/>
        </p:nvSpPr>
        <p:spPr>
          <a:xfrm>
            <a:off x="362912" y="221072"/>
            <a:ext cx="9521035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Black" panose="020B0004020202020204" pitchFamily="34" charset="0"/>
                <a:cs typeface="Arial" panose="020B0604020202020204" pitchFamily="34" charset="0"/>
              </a:rPr>
              <a:t>Donations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Black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Header!">
            <a:extLst>
              <a:ext uri="{FF2B5EF4-FFF2-40B4-BE49-F238E27FC236}">
                <a16:creationId xmlns:a16="http://schemas.microsoft.com/office/drawing/2014/main" id="{D68A0DE1-29C6-E263-1F1E-913679E4B2D4}"/>
              </a:ext>
            </a:extLst>
          </p:cNvPr>
          <p:cNvSpPr txBox="1"/>
          <p:nvPr/>
        </p:nvSpPr>
        <p:spPr>
          <a:xfrm>
            <a:off x="5493393" y="1073929"/>
            <a:ext cx="2827377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5750" b="1">
                <a:latin typeface="Aptos Black" panose="020B0004020202020204" pitchFamily="34" charset="0"/>
              </a:rPr>
              <a:t>wrap up</a:t>
            </a:r>
            <a:endParaRPr sz="5750" b="1">
              <a:latin typeface="Aptos Black" panose="020B0004020202020204" pitchFamily="34" charset="0"/>
            </a:endParaRPr>
          </a:p>
        </p:txBody>
      </p:sp>
      <p:sp>
        <p:nvSpPr>
          <p:cNvPr id="6" name="Sub header…">
            <a:extLst>
              <a:ext uri="{FF2B5EF4-FFF2-40B4-BE49-F238E27FC236}">
                <a16:creationId xmlns:a16="http://schemas.microsoft.com/office/drawing/2014/main" id="{E7887F4F-8C78-23E4-79A5-7CE3C5C22DBC}"/>
              </a:ext>
            </a:extLst>
          </p:cNvPr>
          <p:cNvSpPr txBox="1"/>
          <p:nvPr/>
        </p:nvSpPr>
        <p:spPr>
          <a:xfrm>
            <a:off x="5493393" y="2321250"/>
            <a:ext cx="6021458" cy="2405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300">
                <a:solidFill>
                  <a:srgbClr val="D02D2B"/>
                </a:solidFill>
                <a:latin typeface="General Sans Semibold"/>
              </a:rPr>
              <a:t>wrap·up</a:t>
            </a: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wrapped up; wrapping up; wraps up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transitive verb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to bring to a usually successful conclusion</a:t>
            </a:r>
          </a:p>
        </p:txBody>
      </p:sp>
      <p:pic>
        <p:nvPicPr>
          <p:cNvPr id="2" name="590x535-Donations-YourPurchaseMakesaDiff.png" descr="590x535-Donations-YourPurchaseMakesaDiff.png">
            <a:extLst>
              <a:ext uri="{FF2B5EF4-FFF2-40B4-BE49-F238E27FC236}">
                <a16:creationId xmlns:a16="http://schemas.microsoft.com/office/drawing/2014/main" id="{482F31BD-6C65-4523-FD1A-F738A893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0" y="2225357"/>
            <a:ext cx="4476833" cy="40595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853435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Council Key Dates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14086D6-049C-7A38-00E7-DFDD6A7A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99C57-67C8-2EB2-9E87-69314589284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1A07F-F9A2-81DE-A276-DB1473327A9B}"/>
              </a:ext>
            </a:extLst>
          </p:cNvPr>
          <p:cNvSpPr txBox="1">
            <a:spLocks/>
          </p:cNvSpPr>
          <p:nvPr/>
        </p:nvSpPr>
        <p:spPr>
          <a:xfrm>
            <a:off x="644863" y="1822078"/>
            <a:ext cx="9799321" cy="4974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&amp; Sell Orders Due: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7/25/2024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&amp; Sell Distribution: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8/9/2024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at ATAS International: 6642 Grant Way Allentown PA 18106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&amp; Sell Returns: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11/4/24-11/6/24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-at Minsi Trails Council Office 10:00am-5:00pm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&amp; Sell Payments</a:t>
            </a:r>
            <a:r>
              <a:rPr lang="en-US" sz="20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11/6/2024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Orders Due: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11/7/2024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Order Distribution: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11/22/2024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Payment Due: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12/9/2024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B9DDF9-D0B5-4E28-29E5-DA25A2D6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297" y="1640740"/>
            <a:ext cx="3017843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1662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9182430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Council Commissions / Incentives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14086D6-049C-7A38-00E7-DFDD6A7A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99C57-67C8-2EB2-9E87-69314589284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D89E3-9862-DD8F-3503-705B8091A792}"/>
              </a:ext>
            </a:extLst>
          </p:cNvPr>
          <p:cNvSpPr txBox="1">
            <a:spLocks/>
          </p:cNvSpPr>
          <p:nvPr/>
        </p:nvSpPr>
        <p:spPr>
          <a:xfrm>
            <a:off x="819694" y="1933485"/>
            <a:ext cx="8540931" cy="344587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TOTAL COMMISSION POSSIBLE =</a:t>
            </a:r>
          </a:p>
          <a:p>
            <a:pPr>
              <a:buClr>
                <a:schemeClr val="accent1"/>
              </a:buClr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</a:p>
          <a:p>
            <a:pPr>
              <a:buClr>
                <a:schemeClr val="accent1"/>
              </a:buClr>
            </a:pPr>
            <a:endParaRPr lang="en-US" sz="24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400" dirty="0">
              <a:solidFill>
                <a:srgbClr val="262626"/>
              </a:solidFill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A847B7E1-F876-63D3-C860-ED47421AB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26" y="1931505"/>
            <a:ext cx="733527" cy="790685"/>
          </a:xfrm>
          <a:prstGeom prst="rect">
            <a:avLst/>
          </a:prstGeom>
        </p:spPr>
      </p:pic>
      <p:pic>
        <p:nvPicPr>
          <p:cNvPr id="8" name="Picture 7" descr="A white and orange flower&#10;&#10;Description automatically generated">
            <a:extLst>
              <a:ext uri="{FF2B5EF4-FFF2-40B4-BE49-F238E27FC236}">
                <a16:creationId xmlns:a16="http://schemas.microsoft.com/office/drawing/2014/main" id="{C5DD1634-4D69-9688-D087-F88B5078C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362" y="4161860"/>
            <a:ext cx="685896" cy="695422"/>
          </a:xfrm>
          <a:prstGeom prst="rect">
            <a:avLst/>
          </a:prstGeom>
        </p:spPr>
      </p:pic>
      <p:pic>
        <p:nvPicPr>
          <p:cNvPr id="9" name="Picture 8" descr="A red star on a black background&#10;&#10;Description automatically generated">
            <a:extLst>
              <a:ext uri="{FF2B5EF4-FFF2-40B4-BE49-F238E27FC236}">
                <a16:creationId xmlns:a16="http://schemas.microsoft.com/office/drawing/2014/main" id="{209ADB29-BE21-B9CD-3AB6-BDF0E85AB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41" y="5190419"/>
            <a:ext cx="495369" cy="495369"/>
          </a:xfrm>
          <a:prstGeom prst="rect">
            <a:avLst/>
          </a:prstGeom>
        </p:spPr>
      </p:pic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736424B6-F3FC-116C-FC49-2B7E3400B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908" y="4705315"/>
            <a:ext cx="495369" cy="495369"/>
          </a:xfrm>
          <a:prstGeom prst="rect">
            <a:avLst/>
          </a:prstGeom>
        </p:spPr>
      </p:pic>
      <p:pic>
        <p:nvPicPr>
          <p:cNvPr id="11" name="Picture 10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7E1700BA-E26E-B5B6-09F6-D03AEF477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03" y="2778581"/>
            <a:ext cx="533474" cy="533474"/>
          </a:xfrm>
          <a:prstGeom prst="rect">
            <a:avLst/>
          </a:prstGeom>
        </p:spPr>
      </p:pic>
      <p:pic>
        <p:nvPicPr>
          <p:cNvPr id="12" name="Picture 11" descr="A red star on a black background&#10;&#10;Description automatically generated">
            <a:extLst>
              <a:ext uri="{FF2B5EF4-FFF2-40B4-BE49-F238E27FC236}">
                <a16:creationId xmlns:a16="http://schemas.microsoft.com/office/drawing/2014/main" id="{F71E4682-BE2D-6967-240D-D7A7D36916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909" y="2311148"/>
            <a:ext cx="533474" cy="533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3726B-081E-AFCB-5DE6-30E57976C3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5021" flipV="1">
            <a:off x="7157272" y="4482295"/>
            <a:ext cx="614776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203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Line"/>
          <p:cNvSpPr/>
          <p:nvPr/>
        </p:nvSpPr>
        <p:spPr>
          <a:xfrm flipV="1">
            <a:off x="4177072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7" name="Header…"/>
          <p:cNvSpPr txBox="1"/>
          <p:nvPr/>
        </p:nvSpPr>
        <p:spPr>
          <a:xfrm>
            <a:off x="4647633" y="4433130"/>
            <a:ext cx="2971800" cy="182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Facebook Group</a:t>
            </a:r>
          </a:p>
          <a:p>
            <a:pPr defTabSz="1219169" hangingPunct="0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kern="0">
                <a:solidFill>
                  <a:srgbClr val="001F38"/>
                </a:solidFill>
                <a:latin typeface="General Sans Regular"/>
                <a:sym typeface="General Sans Regular"/>
              </a:rPr>
              <a:t>Join Trail’s End Popcorn Community for best practices, support, news, and answers to questions.</a:t>
            </a:r>
          </a:p>
        </p:txBody>
      </p:sp>
      <p:sp>
        <p:nvSpPr>
          <p:cNvPr id="238" name="Header…"/>
          <p:cNvSpPr txBox="1"/>
          <p:nvPr/>
        </p:nvSpPr>
        <p:spPr>
          <a:xfrm>
            <a:off x="667704" y="1869115"/>
            <a:ext cx="2971800" cy="182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Trail’s End Support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Visit our FAQ page for answers to commonly asked questions &amp; to open a ticket.</a:t>
            </a:r>
            <a:endParaRPr sz="2000"/>
          </a:p>
        </p:txBody>
      </p:sp>
      <p:sp>
        <p:nvSpPr>
          <p:cNvPr id="239" name="Line"/>
          <p:cNvSpPr/>
          <p:nvPr/>
        </p:nvSpPr>
        <p:spPr>
          <a:xfrm flipV="1">
            <a:off x="8081937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Rockwell Extra Bold" panose="02060903040505020403" pitchFamily="18" charset="0"/>
              </a:rPr>
              <a:t>Support</a:t>
            </a:r>
            <a:endParaRPr sz="4400">
              <a:latin typeface="Rockwell Extra Bold" panose="02060903040505020403" pitchFamily="18" charset="0"/>
            </a:endParaRPr>
          </a:p>
        </p:txBody>
      </p:sp>
      <p:sp>
        <p:nvSpPr>
          <p:cNvPr id="7" name="Header…">
            <a:extLst>
              <a:ext uri="{FF2B5EF4-FFF2-40B4-BE49-F238E27FC236}">
                <a16:creationId xmlns:a16="http://schemas.microsoft.com/office/drawing/2014/main" id="{C4ED2D65-0589-D7FA-C848-DDD7C3F4F3D5}"/>
              </a:ext>
            </a:extLst>
          </p:cNvPr>
          <p:cNvSpPr txBox="1"/>
          <p:nvPr/>
        </p:nvSpPr>
        <p:spPr>
          <a:xfrm>
            <a:off x="8183197" y="1407452"/>
            <a:ext cx="3867707" cy="30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Council Support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Brennan Malenovitch-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610-465-8560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Brennan.Malenovitch@scouting.org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Teresa Smith-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610-465-8574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Teresa.smith@scouting.org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</p:txBody>
      </p:sp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EF4C2A2-3E53-8E1C-9568-06FC085C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1" y="3690126"/>
            <a:ext cx="2693686" cy="2693686"/>
          </a:xfrm>
          <a:prstGeom prst="rect">
            <a:avLst/>
          </a:prstGeom>
        </p:spPr>
      </p:pic>
      <p:pic>
        <p:nvPicPr>
          <p:cNvPr id="11" name="Picture 10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D52F45C-7DFC-7F0F-8130-72FD68AF3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46" y="1750022"/>
            <a:ext cx="2692908" cy="2692908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334ED1E-2CDC-29C5-223A-D6C183902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D6DDD-A8C4-813F-396D-8B23836F5EF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8" name="Header…">
            <a:extLst>
              <a:ext uri="{FF2B5EF4-FFF2-40B4-BE49-F238E27FC236}">
                <a16:creationId xmlns:a16="http://schemas.microsoft.com/office/drawing/2014/main" id="{52BB178B-6FC6-AC07-D035-224878DB0E78}"/>
              </a:ext>
            </a:extLst>
          </p:cNvPr>
          <p:cNvSpPr txBox="1"/>
          <p:nvPr/>
        </p:nvSpPr>
        <p:spPr>
          <a:xfrm>
            <a:off x="8745253" y="4195885"/>
            <a:ext cx="2971800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REGISTER NOW</a:t>
            </a:r>
            <a:endParaRPr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4E4A75-EC70-AC60-ACEA-535F8BDA6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244" y="4572000"/>
            <a:ext cx="2126801" cy="21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0360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FDAEB16-D5FC-0C64-8DDF-DB637EAA1A5E}"/>
              </a:ext>
            </a:extLst>
          </p:cNvPr>
          <p:cNvSpPr txBox="1"/>
          <p:nvPr/>
        </p:nvSpPr>
        <p:spPr>
          <a:xfrm>
            <a:off x="1343026" y="1809382"/>
            <a:ext cx="1221270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5" name="Picture 4" descr="A trail of stars and trees&#10;&#10;Description automatically generated with medium confidence">
            <a:extLst>
              <a:ext uri="{FF2B5EF4-FFF2-40B4-BE49-F238E27FC236}">
                <a16:creationId xmlns:a16="http://schemas.microsoft.com/office/drawing/2014/main" id="{D32564E4-0984-A34E-9191-F3317F073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eader…">
            <a:extLst>
              <a:ext uri="{FF2B5EF4-FFF2-40B4-BE49-F238E27FC236}">
                <a16:creationId xmlns:a16="http://schemas.microsoft.com/office/drawing/2014/main" id="{C3CBDA79-19BE-91BE-EC90-F384C88ACBA4}"/>
              </a:ext>
            </a:extLst>
          </p:cNvPr>
          <p:cNvSpPr txBox="1"/>
          <p:nvPr/>
        </p:nvSpPr>
        <p:spPr>
          <a:xfrm>
            <a:off x="9408568" y="3559537"/>
            <a:ext cx="2379573" cy="47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REGISTER NOW</a:t>
            </a:r>
            <a:endParaRPr sz="2000" b="1"/>
          </a:p>
        </p:txBody>
      </p:sp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D320CC04-8FA4-B029-56B3-E8577EEBA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4034026"/>
            <a:ext cx="2648704" cy="26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3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D9B519C-505F-700E-3E0C-F2A46663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49278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Header"/>
          <p:cNvSpPr txBox="1"/>
          <p:nvPr/>
        </p:nvSpPr>
        <p:spPr>
          <a:xfrm>
            <a:off x="644863" y="312180"/>
            <a:ext cx="71910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2023 Top Sellers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DE072-23C1-3BE5-3574-D1A886568F4E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534577-9842-9E42-6C1D-FF8A35535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439691"/>
              </p:ext>
            </p:extLst>
          </p:nvPr>
        </p:nvGraphicFramePr>
        <p:xfrm>
          <a:off x="322431" y="1422398"/>
          <a:ext cx="5451137" cy="5128497"/>
        </p:xfrm>
        <a:graphic>
          <a:graphicData uri="http://schemas.openxmlformats.org/drawingml/2006/table">
            <a:tbl>
              <a:tblPr/>
              <a:tblGrid>
                <a:gridCol w="601494">
                  <a:extLst>
                    <a:ext uri="{9D8B030D-6E8A-4147-A177-3AD203B41FA5}">
                      <a16:colId xmlns:a16="http://schemas.microsoft.com/office/drawing/2014/main" val="3820484219"/>
                    </a:ext>
                  </a:extLst>
                </a:gridCol>
                <a:gridCol w="1380738">
                  <a:extLst>
                    <a:ext uri="{9D8B030D-6E8A-4147-A177-3AD203B41FA5}">
                      <a16:colId xmlns:a16="http://schemas.microsoft.com/office/drawing/2014/main" val="2899772336"/>
                    </a:ext>
                  </a:extLst>
                </a:gridCol>
                <a:gridCol w="991116">
                  <a:extLst>
                    <a:ext uri="{9D8B030D-6E8A-4147-A177-3AD203B41FA5}">
                      <a16:colId xmlns:a16="http://schemas.microsoft.com/office/drawing/2014/main" val="2406442235"/>
                    </a:ext>
                  </a:extLst>
                </a:gridCol>
                <a:gridCol w="1011764">
                  <a:extLst>
                    <a:ext uri="{9D8B030D-6E8A-4147-A177-3AD203B41FA5}">
                      <a16:colId xmlns:a16="http://schemas.microsoft.com/office/drawing/2014/main" val="968744328"/>
                    </a:ext>
                  </a:extLst>
                </a:gridCol>
                <a:gridCol w="1466025">
                  <a:extLst>
                    <a:ext uri="{9D8B030D-6E8A-4147-A177-3AD203B41FA5}">
                      <a16:colId xmlns:a16="http://schemas.microsoft.com/office/drawing/2014/main" val="3178044017"/>
                    </a:ext>
                  </a:extLst>
                </a:gridCol>
              </a:tblGrid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Rank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Scout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Unit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District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Total Sales $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23759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Patrick L.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T191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$7,615.00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071772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Jacob H.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Warren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$3,115.00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454392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Lucas 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P364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$2,190.00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87815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Seth M.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T318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$2,180.00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955114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Bryce G.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Monroe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$2,155.00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59970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Emmanuel M.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T318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$2,094.00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15800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Cameron H.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T102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Monroe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$1,966.00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15992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Matthew R.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Warren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$1,920.00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84235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Cora T.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T519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$1,877.78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1940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Ethan G.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T80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Monroe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$1,783.68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63537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D4156F0-3540-6523-E1F0-04CA33C81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236329"/>
              </p:ext>
            </p:extLst>
          </p:nvPr>
        </p:nvGraphicFramePr>
        <p:xfrm>
          <a:off x="6278878" y="1417323"/>
          <a:ext cx="5725371" cy="5128497"/>
        </p:xfrm>
        <a:graphic>
          <a:graphicData uri="http://schemas.openxmlformats.org/drawingml/2006/table">
            <a:tbl>
              <a:tblPr/>
              <a:tblGrid>
                <a:gridCol w="664847">
                  <a:extLst>
                    <a:ext uri="{9D8B030D-6E8A-4147-A177-3AD203B41FA5}">
                      <a16:colId xmlns:a16="http://schemas.microsoft.com/office/drawing/2014/main" val="282520814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95351858"/>
                    </a:ext>
                  </a:extLst>
                </a:gridCol>
                <a:gridCol w="2021749">
                  <a:extLst>
                    <a:ext uri="{9D8B030D-6E8A-4147-A177-3AD203B41FA5}">
                      <a16:colId xmlns:a16="http://schemas.microsoft.com/office/drawing/2014/main" val="848488939"/>
                    </a:ext>
                  </a:extLst>
                </a:gridCol>
                <a:gridCol w="2172000">
                  <a:extLst>
                    <a:ext uri="{9D8B030D-6E8A-4147-A177-3AD203B41FA5}">
                      <a16:colId xmlns:a16="http://schemas.microsoft.com/office/drawing/2014/main" val="1706522848"/>
                    </a:ext>
                  </a:extLst>
                </a:gridCol>
              </a:tblGrid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Rank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Unit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District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Total Sales $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664514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T40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Northampton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$25,135.00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14605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P352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$11,780.00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08154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Warren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$11,250.00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70902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P431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$10,215.00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992813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T191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$9,010.00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0450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P368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Northampton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$8,982.00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398715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T519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$8,265.00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2920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P364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$8,235.00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83429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T317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Northampton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$7,745.00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9472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T318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Lehigh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$6,910.00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18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0517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Header!"/>
          <p:cNvSpPr txBox="1"/>
          <p:nvPr/>
        </p:nvSpPr>
        <p:spPr>
          <a:xfrm>
            <a:off x="5462007" y="1073929"/>
            <a:ext cx="279089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lang="en-US" sz="5750" b="1">
                <a:latin typeface="Aptos Black" panose="020B0004020202020204" pitchFamily="34" charset="0"/>
              </a:rPr>
              <a:t>prepare</a:t>
            </a:r>
            <a:endParaRPr sz="5750" b="1">
              <a:latin typeface="Aptos Black" panose="020B0004020202020204" pitchFamily="34" charset="0"/>
            </a:endParaRPr>
          </a:p>
        </p:txBody>
      </p:sp>
      <p:sp>
        <p:nvSpPr>
          <p:cNvPr id="292" name="Sub header…"/>
          <p:cNvSpPr txBox="1"/>
          <p:nvPr/>
        </p:nvSpPr>
        <p:spPr>
          <a:xfrm>
            <a:off x="5488056" y="2325426"/>
            <a:ext cx="5882310" cy="2775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3300">
                <a:solidFill>
                  <a:srgbClr val="D02D2B"/>
                </a:solidFill>
                <a:latin typeface="General Sans Semibold"/>
              </a:rPr>
              <a:t>pre·​pare</a:t>
            </a: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prepared; preparing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transitive verb</a:t>
            </a:r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/>
          </a:p>
          <a:p>
            <a:pPr algn="l">
              <a:defRPr sz="4000">
                <a:solidFill>
                  <a:srgbClr val="FAF9F7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/>
              <a:t>to make ready beforehand for some purpose, use, or activity</a:t>
            </a:r>
          </a:p>
        </p:txBody>
      </p:sp>
      <p:pic>
        <p:nvPicPr>
          <p:cNvPr id="2" name="590x535-AboutUs-WhyYourSupportMatters.png" descr="590x535-AboutUs-WhyYourSupportMatters.png">
            <a:extLst>
              <a:ext uri="{FF2B5EF4-FFF2-40B4-BE49-F238E27FC236}">
                <a16:creationId xmlns:a16="http://schemas.microsoft.com/office/drawing/2014/main" id="{C50030C5-E6A3-03C8-BA9C-466EA278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68" y="2089481"/>
            <a:ext cx="4283520" cy="38842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4876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AB0E32B-A476-039C-A1E6-D446B94BF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ounded Rectangle"/>
          <p:cNvSpPr/>
          <p:nvPr/>
        </p:nvSpPr>
        <p:spPr>
          <a:xfrm>
            <a:off x="657510" y="41008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7" name="Rounded Rectangle"/>
          <p:cNvSpPr/>
          <p:nvPr/>
        </p:nvSpPr>
        <p:spPr>
          <a:xfrm>
            <a:off x="621729" y="15308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8" name="Header…"/>
          <p:cNvSpPr txBox="1"/>
          <p:nvPr/>
        </p:nvSpPr>
        <p:spPr>
          <a:xfrm>
            <a:off x="690918" y="1676676"/>
            <a:ext cx="3233647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Plan Program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List activities &amp; adventures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Hold a brainstorming session with families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Incorporate new adventures &amp; activities.</a:t>
            </a:r>
            <a:endParaRPr sz="2000"/>
          </a:p>
        </p:txBody>
      </p:sp>
      <p:sp>
        <p:nvSpPr>
          <p:cNvPr id="269" name="Header…"/>
          <p:cNvSpPr txBox="1"/>
          <p:nvPr/>
        </p:nvSpPr>
        <p:spPr>
          <a:xfrm>
            <a:off x="727320" y="4242076"/>
            <a:ext cx="3232404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Set Goals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Calculate Unit goal: divide budget by expected popcorn commissions.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Divide Unit goal by # of Scouts to get Scout goals</a:t>
            </a:r>
            <a:endParaRPr sz="2000"/>
          </a:p>
        </p:txBody>
      </p:sp>
      <p:sp>
        <p:nvSpPr>
          <p:cNvPr id="270" name="Rounded Rectangle"/>
          <p:cNvSpPr/>
          <p:nvPr/>
        </p:nvSpPr>
        <p:spPr>
          <a:xfrm>
            <a:off x="4283360" y="15354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1" name="Header…"/>
          <p:cNvSpPr txBox="1"/>
          <p:nvPr/>
        </p:nvSpPr>
        <p:spPr>
          <a:xfrm>
            <a:off x="4383029" y="1676675"/>
            <a:ext cx="3228401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Budget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Assign costs to activities and expenses.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Add in camp, registration fees, advancements &amp; Unit dues.</a:t>
            </a:r>
          </a:p>
        </p:txBody>
      </p:sp>
      <p:sp>
        <p:nvSpPr>
          <p:cNvPr id="272" name="Rounded Rectangle"/>
          <p:cNvSpPr/>
          <p:nvPr/>
        </p:nvSpPr>
        <p:spPr>
          <a:xfrm>
            <a:off x="4283360" y="40962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3" name="Header…"/>
          <p:cNvSpPr txBox="1"/>
          <p:nvPr/>
        </p:nvSpPr>
        <p:spPr>
          <a:xfrm>
            <a:off x="4379026" y="4242076"/>
            <a:ext cx="3232404" cy="146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Raise the Money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Conduct one fundraiser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Less time fundraising = more time Scouting!</a:t>
            </a:r>
            <a:endParaRPr sz="2000"/>
          </a:p>
        </p:txBody>
      </p:sp>
      <p:sp>
        <p:nvSpPr>
          <p:cNvPr id="274" name="Rounded Rectangle"/>
          <p:cNvSpPr/>
          <p:nvPr/>
        </p:nvSpPr>
        <p:spPr>
          <a:xfrm>
            <a:off x="7980771" y="41008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5" name="Rounded Rectangle"/>
          <p:cNvSpPr/>
          <p:nvPr/>
        </p:nvSpPr>
        <p:spPr>
          <a:xfrm>
            <a:off x="7980771" y="15308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6" name="Header…"/>
          <p:cNvSpPr txBox="1"/>
          <p:nvPr/>
        </p:nvSpPr>
        <p:spPr>
          <a:xfrm>
            <a:off x="8075976" y="1676675"/>
            <a:ext cx="3231076" cy="146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Calendar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Provide a monthly calendar of activities so families are aware of the fun.</a:t>
            </a:r>
            <a:endParaRPr sz="2000"/>
          </a:p>
        </p:txBody>
      </p:sp>
      <p:sp>
        <p:nvSpPr>
          <p:cNvPr id="277" name="Header…"/>
          <p:cNvSpPr txBox="1"/>
          <p:nvPr/>
        </p:nvSpPr>
        <p:spPr>
          <a:xfrm>
            <a:off x="8120392" y="4242076"/>
            <a:ext cx="3232404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Enjoy the Year!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" name="Header">
            <a:extLst>
              <a:ext uri="{FF2B5EF4-FFF2-40B4-BE49-F238E27FC236}">
                <a16:creationId xmlns:a16="http://schemas.microsoft.com/office/drawing/2014/main" id="{81E6F33B-87CB-0EDB-30D9-169BE7A521C5}"/>
              </a:ext>
            </a:extLst>
          </p:cNvPr>
          <p:cNvSpPr txBox="1"/>
          <p:nvPr/>
        </p:nvSpPr>
        <p:spPr>
          <a:xfrm>
            <a:off x="644863" y="312180"/>
            <a:ext cx="81308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Ideal Year of Scouting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C6CEA2A-BB70-1AE5-E3A9-2BCFEC4B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8BA55-73A4-2725-3087-EB554535FF2B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BA16AC1B-0921-317E-948F-81C0F4AD287D}"/>
              </a:ext>
            </a:extLst>
          </p:cNvPr>
          <p:cNvSpPr/>
          <p:nvPr/>
        </p:nvSpPr>
        <p:spPr>
          <a:xfrm>
            <a:off x="9621078" y="3830404"/>
            <a:ext cx="2554688" cy="1839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B8E89AFC-4F2A-DC10-C2B7-0E8DB4C56CC2}"/>
              </a:ext>
            </a:extLst>
          </p:cNvPr>
          <p:cNvSpPr/>
          <p:nvPr/>
        </p:nvSpPr>
        <p:spPr>
          <a:xfrm rot="283870">
            <a:off x="8826880" y="5342642"/>
            <a:ext cx="832339" cy="158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pic>
        <p:nvPicPr>
          <p:cNvPr id="6" name="360x476-SmallImages-WaystoDonate.png" descr="360x476-SmallImages-WaystoDonate.png">
            <a:extLst>
              <a:ext uri="{FF2B5EF4-FFF2-40B4-BE49-F238E27FC236}">
                <a16:creationId xmlns:a16="http://schemas.microsoft.com/office/drawing/2014/main" id="{D77D6A7B-0329-191D-DA97-DBC2CA986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981" y="4513944"/>
            <a:ext cx="1556987" cy="2019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8294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AB0E32B-A476-039C-A1E6-D446B94BF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81E6F33B-87CB-0EDB-30D9-169BE7A521C5}"/>
              </a:ext>
            </a:extLst>
          </p:cNvPr>
          <p:cNvSpPr txBox="1"/>
          <p:nvPr/>
        </p:nvSpPr>
        <p:spPr>
          <a:xfrm>
            <a:off x="644863" y="312180"/>
            <a:ext cx="81308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Ideal Year of Scouting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C6CEA2A-BB70-1AE5-E3A9-2BCFEC4B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8BA55-73A4-2725-3087-EB554535FF2B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52370-D89F-D0AA-1ED9-EE59AB089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27" y="1539738"/>
            <a:ext cx="5323346" cy="4707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51192-C923-2B9E-46F0-7FEB8B098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480" y="1203792"/>
            <a:ext cx="3765793" cy="53797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C4282E3-A3ED-FA5A-0787-8DA0D1E7DF7D}"/>
              </a:ext>
            </a:extLst>
          </p:cNvPr>
          <p:cNvSpPr/>
          <p:nvPr/>
        </p:nvSpPr>
        <p:spPr>
          <a:xfrm rot="1418918">
            <a:off x="6677001" y="2944398"/>
            <a:ext cx="1807945" cy="6123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FB755C-1842-65BC-ED82-CE039B93BFEA}"/>
              </a:ext>
            </a:extLst>
          </p:cNvPr>
          <p:cNvSpPr/>
          <p:nvPr/>
        </p:nvSpPr>
        <p:spPr>
          <a:xfrm>
            <a:off x="4927600" y="2182579"/>
            <a:ext cx="2110499" cy="106318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der">
            <a:extLst>
              <a:ext uri="{FF2B5EF4-FFF2-40B4-BE49-F238E27FC236}">
                <a16:creationId xmlns:a16="http://schemas.microsoft.com/office/drawing/2014/main" id="{9E1BBAA3-E478-DF9A-AFC7-54ACF6A75126}"/>
              </a:ext>
            </a:extLst>
          </p:cNvPr>
          <p:cNvSpPr txBox="1"/>
          <p:nvPr/>
        </p:nvSpPr>
        <p:spPr>
          <a:xfrm>
            <a:off x="5292916" y="2241377"/>
            <a:ext cx="160616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1400">
                <a:solidFill>
                  <a:schemeClr val="tx1"/>
                </a:solidFill>
                <a:latin typeface="Aptos Black" panose="020B0004020202020204" pitchFamily="34" charset="0"/>
              </a:rPr>
              <a:t>Available for download in training section of the Unit Portal!</a:t>
            </a:r>
            <a:endParaRPr sz="1400">
              <a:solidFill>
                <a:schemeClr val="tx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032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AB0E32B-A476-039C-A1E6-D446B94BF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81E6F33B-87CB-0EDB-30D9-169BE7A521C5}"/>
              </a:ext>
            </a:extLst>
          </p:cNvPr>
          <p:cNvSpPr txBox="1"/>
          <p:nvPr/>
        </p:nvSpPr>
        <p:spPr>
          <a:xfrm>
            <a:off x="644863" y="312180"/>
            <a:ext cx="81308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Ideal Year of Scouting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C6CEA2A-BB70-1AE5-E3A9-2BCFEC4B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8BA55-73A4-2725-3087-EB554535FF2B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F740B-3CDC-C9EF-AE64-481F54750073}"/>
              </a:ext>
            </a:extLst>
          </p:cNvPr>
          <p:cNvSpPr txBox="1"/>
          <p:nvPr/>
        </p:nvSpPr>
        <p:spPr>
          <a:xfrm>
            <a:off x="212472" y="1985858"/>
            <a:ext cx="111432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Help Units (or Scouts) Set Their Budget!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Total Program Costs          Unit Commission        Sales Goal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 Hit Sales Goal         </a:t>
            </a:r>
            <a:r>
              <a:rPr lang="en-US" sz="3200" b="1" dirty="0"/>
              <a:t>100% PROGRAM FUNDED</a:t>
            </a:r>
            <a:r>
              <a:rPr lang="en-US" sz="3200" dirty="0"/>
              <a:t> </a:t>
            </a:r>
          </a:p>
          <a:p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5D1FC-D620-E266-FBE7-7681F0369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826" y="3050685"/>
            <a:ext cx="530615" cy="458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DC3711-43C9-BABD-75F3-2838F1D19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618" y="3142378"/>
            <a:ext cx="396895" cy="254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0D3BDE-C30D-2E5A-6A49-B1CE8C1D3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409" y="4124117"/>
            <a:ext cx="396895" cy="2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475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Header"/>
          <p:cNvSpPr txBox="1"/>
          <p:nvPr/>
        </p:nvSpPr>
        <p:spPr>
          <a:xfrm>
            <a:off x="644863" y="312180"/>
            <a:ext cx="68989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Leader Portal</a:t>
            </a:r>
            <a:endParaRPr sz="4400">
              <a:latin typeface="Aptos Black" panose="020B0004020202020204" pitchFamily="34" charset="0"/>
            </a:endParaRPr>
          </a:p>
        </p:txBody>
      </p:sp>
      <p:sp>
        <p:nvSpPr>
          <p:cNvPr id="161" name="Header…"/>
          <p:cNvSpPr txBox="1"/>
          <p:nvPr/>
        </p:nvSpPr>
        <p:spPr>
          <a:xfrm>
            <a:off x="3871348" y="2303939"/>
            <a:ext cx="8226776" cy="387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800" b="1">
                <a:solidFill>
                  <a:srgbClr val="FF0000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rPr>
              <a:t>Your one-stop-shop for sale management!</a:t>
            </a:r>
            <a:endParaRPr sz="2800" b="1">
              <a:solidFill>
                <a:srgbClr val="FF0000"/>
              </a:solidFill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 defTabSz="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Popcorn</a:t>
            </a:r>
          </a:p>
          <a:p>
            <a:pPr marL="285750" indent="-285750" defTabSz="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Invite their Scouts to register; manage Scout roster.</a:t>
            </a:r>
          </a:p>
          <a:p>
            <a:pPr marL="285750" indent="-285750" defTabSz="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set Unit and Scout goals.</a:t>
            </a:r>
          </a:p>
          <a:p>
            <a:pPr marL="285750" indent="-285750" defTabSz="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real time reporting of sales, inventory and cash management; all in one place. </a:t>
            </a:r>
          </a:p>
          <a:p>
            <a:pPr marL="285750" indent="-285750" defTabSz="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Unit-to-Unit product transfers. No Council intervention needed.</a:t>
            </a:r>
          </a:p>
          <a:p>
            <a:pPr marL="285750" indent="-285750" defTabSz="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Create, schedule, and manage storefront sites and shifts.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41421E3-438A-2BA7-8D9D-43F1BD73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290E1-24C8-3D42-68E6-B9830C57DF3D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B032F4-3208-0216-199B-61105A83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8" y="1701800"/>
            <a:ext cx="2941784" cy="50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5034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692" y="387008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38" name="Header…"/>
          <p:cNvSpPr txBox="1"/>
          <p:nvPr/>
        </p:nvSpPr>
        <p:spPr>
          <a:xfrm>
            <a:off x="7749338" y="1807718"/>
            <a:ext cx="3657600" cy="4583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rPr>
              <a:t>Available in </a:t>
            </a:r>
            <a:r>
              <a:rPr lang="en-US" sz="2750" b="1" kern="0">
                <a:solidFill>
                  <a:srgbClr val="D02D2B"/>
                </a:solidFill>
                <a:latin typeface="General Sans Semibold"/>
                <a:ea typeface="General Sans Semibold"/>
                <a:cs typeface="General Sans Semibold"/>
                <a:sym typeface="General Sans Semibold"/>
              </a:rPr>
              <a:t>Apple and Google Play Stores</a:t>
            </a:r>
            <a:endParaRPr lang="en-US" sz="2750" b="1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/>
              <a:t>New Scouts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Use Unit’s Trail’s End Code or their zip code to register.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Families can use one email for multiple accounts.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60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/>
              <a:t>Returning Scouts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Sign in using 2023 username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60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/>
              <a:t>Families</a:t>
            </a:r>
            <a:r>
              <a:rPr lang="en-US" sz="2000"/>
              <a:t>: click name dropdown at top of screen to switch between accounts in the App</a:t>
            </a:r>
            <a:endParaRPr sz="20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DA35101-E73B-6483-AE6C-007881206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809EEEB-62C0-F06F-D793-25C34F19CF0A}"/>
              </a:ext>
            </a:extLst>
          </p:cNvPr>
          <p:cNvSpPr txBox="1"/>
          <p:nvPr/>
        </p:nvSpPr>
        <p:spPr>
          <a:xfrm>
            <a:off x="644863" y="312180"/>
            <a:ext cx="68989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Trail’s End App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81C9A91-4ED9-B752-B178-94839F569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32350-9A07-268A-F647-62B3AC6587CF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F10AC-1E64-5A36-805B-F11410160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017"/>
          <a:stretch/>
        </p:blipFill>
        <p:spPr>
          <a:xfrm>
            <a:off x="4873915" y="1612391"/>
            <a:ext cx="2444171" cy="5245610"/>
          </a:xfrm>
          <a:prstGeom prst="rect">
            <a:avLst/>
          </a:prstGeom>
        </p:spPr>
      </p:pic>
      <p:sp>
        <p:nvSpPr>
          <p:cNvPr id="13" name="Header…">
            <a:extLst>
              <a:ext uri="{FF2B5EF4-FFF2-40B4-BE49-F238E27FC236}">
                <a16:creationId xmlns:a16="http://schemas.microsoft.com/office/drawing/2014/main" id="{51AB5439-30DA-2769-7F91-3195D56D47D5}"/>
              </a:ext>
            </a:extLst>
          </p:cNvPr>
          <p:cNvSpPr txBox="1"/>
          <p:nvPr/>
        </p:nvSpPr>
        <p:spPr>
          <a:xfrm>
            <a:off x="785062" y="1833901"/>
            <a:ext cx="3657600" cy="464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solidFill>
                  <a:srgbClr val="D02D2B"/>
                </a:solidFill>
                <a:latin typeface="General Sans Semibold"/>
                <a:sym typeface="General Sans Semibold"/>
              </a:rPr>
              <a:t>Save Time Managing Your Sale!</a:t>
            </a:r>
            <a:endParaRPr lang="en-US" sz="2750" b="1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The App for Scouts to…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track and report real-time storefront, wagon and online sales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accept cash and credit cards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track inventory by Scout and storefront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schedule Scouts for storefronts.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160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/>
              <a:t>Free Credit Card Processing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Powered by Square | Paid by Trail’s End</a:t>
            </a:r>
          </a:p>
        </p:txBody>
      </p:sp>
    </p:spTree>
    <p:extLst>
      <p:ext uri="{BB962C8B-B14F-4D97-AF65-F5344CB8AC3E}">
        <p14:creationId xmlns:p14="http://schemas.microsoft.com/office/powerpoint/2010/main" val="9765855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1783</Words>
  <Application>Microsoft Office PowerPoint</Application>
  <PresentationFormat>Widescreen</PresentationFormat>
  <Paragraphs>400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Aptos</vt:lpstr>
      <vt:lpstr>Aptos Black</vt:lpstr>
      <vt:lpstr>Aptos Display</vt:lpstr>
      <vt:lpstr>Aptos Narrow</vt:lpstr>
      <vt:lpstr>Arial</vt:lpstr>
      <vt:lpstr>Arial,Sans-Serif</vt:lpstr>
      <vt:lpstr>Calibri</vt:lpstr>
      <vt:lpstr>Courier New</vt:lpstr>
      <vt:lpstr>General Sans Regular</vt:lpstr>
      <vt:lpstr>General Sans Semibold</vt:lpstr>
      <vt:lpstr>Rockwell Extra Bold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Sallusti</dc:creator>
  <cp:lastModifiedBy>Brennan Malenovitch</cp:lastModifiedBy>
  <cp:revision>17</cp:revision>
  <dcterms:created xsi:type="dcterms:W3CDTF">2024-05-16T03:05:53Z</dcterms:created>
  <dcterms:modified xsi:type="dcterms:W3CDTF">2024-06-17T17:53:48Z</dcterms:modified>
</cp:coreProperties>
</file>